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3" r:id="rId1"/>
  </p:sldMasterIdLst>
  <p:notesMasterIdLst>
    <p:notesMasterId r:id="rId42"/>
  </p:notesMasterIdLst>
  <p:handoutMasterIdLst>
    <p:handoutMasterId r:id="rId43"/>
  </p:handoutMasterIdLst>
  <p:sldIdLst>
    <p:sldId id="256" r:id="rId2"/>
    <p:sldId id="350" r:id="rId3"/>
    <p:sldId id="417" r:id="rId4"/>
    <p:sldId id="409" r:id="rId5"/>
    <p:sldId id="400" r:id="rId6"/>
    <p:sldId id="399" r:id="rId7"/>
    <p:sldId id="339" r:id="rId8"/>
    <p:sldId id="320" r:id="rId9"/>
    <p:sldId id="407" r:id="rId10"/>
    <p:sldId id="410" r:id="rId11"/>
    <p:sldId id="345" r:id="rId12"/>
    <p:sldId id="406" r:id="rId13"/>
    <p:sldId id="382" r:id="rId14"/>
    <p:sldId id="383" r:id="rId15"/>
    <p:sldId id="384" r:id="rId16"/>
    <p:sldId id="403" r:id="rId17"/>
    <p:sldId id="385" r:id="rId18"/>
    <p:sldId id="386" r:id="rId19"/>
    <p:sldId id="387" r:id="rId20"/>
    <p:sldId id="388" r:id="rId21"/>
    <p:sldId id="389" r:id="rId22"/>
    <p:sldId id="353" r:id="rId23"/>
    <p:sldId id="391" r:id="rId24"/>
    <p:sldId id="392" r:id="rId25"/>
    <p:sldId id="404" r:id="rId26"/>
    <p:sldId id="362" r:id="rId27"/>
    <p:sldId id="394" r:id="rId28"/>
    <p:sldId id="397" r:id="rId29"/>
    <p:sldId id="396" r:id="rId30"/>
    <p:sldId id="343" r:id="rId31"/>
    <p:sldId id="330" r:id="rId32"/>
    <p:sldId id="398" r:id="rId33"/>
    <p:sldId id="401" r:id="rId34"/>
    <p:sldId id="402" r:id="rId35"/>
    <p:sldId id="365" r:id="rId36"/>
    <p:sldId id="271" r:id="rId37"/>
    <p:sldId id="335" r:id="rId38"/>
    <p:sldId id="346" r:id="rId39"/>
    <p:sldId id="336" r:id="rId40"/>
    <p:sldId id="338" r:id="rId41"/>
  </p:sldIdLst>
  <p:sldSz cx="9144000" cy="5715000" type="screen16x10"/>
  <p:notesSz cx="6797675" cy="9928225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20"/>
    <a:srgbClr val="FF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146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80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375" y="0"/>
            <a:ext cx="2945712" cy="49680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830"/>
            <a:ext cx="2945712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375" y="9429830"/>
            <a:ext cx="2945712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ECE21235-BCC7-4EFF-8059-567B508A054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3244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80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375" y="0"/>
            <a:ext cx="2945712" cy="49680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292" y="4715709"/>
            <a:ext cx="5439092" cy="4468097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830"/>
            <a:ext cx="2945712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375" y="9429830"/>
            <a:ext cx="2945712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501D74D2-C6E1-4FB3-B867-07420A47C76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74424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74D2-C6E1-4FB3-B867-07420A47C764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94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934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1750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870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353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073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15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0011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522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4738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387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086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121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8374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1251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552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777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44538"/>
            <a:ext cx="5959475" cy="372427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5884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5306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382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881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153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585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485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63938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44538"/>
            <a:ext cx="5959475" cy="372427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32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784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44538"/>
            <a:ext cx="5959475" cy="3724275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54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0194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043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6266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l-NL" sz="1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760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00500"/>
            <a:ext cx="7772400" cy="762000"/>
          </a:xfrm>
        </p:spPr>
        <p:txBody>
          <a:bodyPr/>
          <a:lstStyle>
            <a:lvl1pPr marL="0" indent="0" algn="l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8510-B915-CA45-98E7-2AD5568279BD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9001124" y="4038600"/>
            <a:ext cx="142876" cy="167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03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fbeelding 6" descr="TPSME lij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11" r="33411"/>
          <a:stretch/>
        </p:blipFill>
        <p:spPr>
          <a:xfrm>
            <a:off x="-1" y="732513"/>
            <a:ext cx="9144001" cy="254490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horizontale tek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8510-B915-CA45-98E7-2AD5568279BD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4B35-C10E-5E4C-A28D-D31E5999025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Horizontale tekst en tit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horz">
            <a:normAutofit/>
          </a:bodyPr>
          <a:lstStyle>
            <a:lvl1pPr>
              <a:defRPr sz="3600"/>
            </a:lvl1pPr>
          </a:lstStyle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nl-N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8510-B915-CA45-98E7-2AD5568279BD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4B35-C10E-5E4C-A28D-D31E5999025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ge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8510-B915-CA45-98E7-2AD5568279BD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4B35-C10E-5E4C-A28D-D31E5999025C}" type="slidenum">
              <a:rPr lang="nl-NL" smtClean="0"/>
              <a:t>‹#›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2500" y="1154295"/>
            <a:ext cx="3519000" cy="340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111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8510-B915-CA45-98E7-2AD5568279BD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4B35-C10E-5E4C-A28D-D31E5999025C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1342402"/>
            <a:ext cx="7772400" cy="3465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 cap="none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Trompetter &amp; Partners</a:t>
            </a:r>
          </a:p>
          <a:p>
            <a:pPr algn="ctr"/>
            <a:r>
              <a:rPr lang="en-US" sz="2000" dirty="0" err="1"/>
              <a:t>sociaal-medische</a:t>
            </a:r>
            <a:r>
              <a:rPr lang="en-US" sz="2000" baseline="0" dirty="0"/>
              <a:t> expertise</a:t>
            </a:r>
          </a:p>
          <a:p>
            <a:pPr algn="ctr"/>
            <a:endParaRPr lang="en-US" sz="2000" baseline="0" dirty="0"/>
          </a:p>
          <a:p>
            <a:pPr algn="ctr"/>
            <a:r>
              <a:rPr lang="en-US" sz="2000" baseline="0" dirty="0" err="1"/>
              <a:t>www.tpsme.nl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09600" y="273979"/>
            <a:ext cx="7772400" cy="1068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 cap="none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</a:rPr>
              <a:t>Theo Trompetter,</a:t>
            </a:r>
            <a:r>
              <a:rPr lang="en-US" sz="3600" baseline="0" dirty="0">
                <a:solidFill>
                  <a:schemeClr val="accent1"/>
                </a:solidFill>
              </a:rPr>
              <a:t> arts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0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8510-B915-CA45-98E7-2AD5568279BD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4B35-C10E-5E4C-A28D-D31E5999025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6502"/>
            <a:ext cx="7772400" cy="3600979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1"/>
            <a:ext cx="7772400" cy="889000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8510-B915-CA45-98E7-2AD5568279BD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A04B35-C10E-5E4C-A28D-D31E5999025C}" type="slidenum">
              <a:rPr lang="nl-NL" smtClean="0"/>
              <a:t>‹#›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312334"/>
            <a:ext cx="3679371" cy="37716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383" y="1312334"/>
            <a:ext cx="3710819" cy="37716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8510-B915-CA45-98E7-2AD5568279BD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4B35-C10E-5E4C-A28D-D31E5999025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726" y="1310641"/>
            <a:ext cx="3704481" cy="533135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none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26" y="1882805"/>
            <a:ext cx="3704481" cy="3200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2722" y="1310641"/>
            <a:ext cx="3704481" cy="53313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0" kern="1200" cap="none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2722" y="1882805"/>
            <a:ext cx="3704481" cy="3200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8510-B915-CA45-98E7-2AD5568279BD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4B35-C10E-5E4C-A28D-D31E5999025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8510-B915-CA45-98E7-2AD5568279BD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4B35-C10E-5E4C-A28D-D31E5999025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8510-B915-CA45-98E7-2AD5568279BD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04B35-C10E-5E4C-A28D-D31E5999025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33500"/>
            <a:ext cx="4502150" cy="3733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333500"/>
            <a:ext cx="3008313" cy="3733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8510-B915-CA45-98E7-2AD5568279BD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038600"/>
            <a:ext cx="142876" cy="167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0386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762500"/>
            <a:ext cx="8153400" cy="381000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8510-B915-CA45-98E7-2AD5568279BD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A04B35-C10E-5E4C-A28D-D31E5999025C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127500"/>
            <a:ext cx="8153400" cy="6350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03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7265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0500"/>
            <a:ext cx="7620000" cy="364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1"/>
            <a:r>
              <a:rPr lang="nl-NL" noProof="0" dirty="0"/>
              <a:t>Derde niveau</a:t>
            </a:r>
          </a:p>
          <a:p>
            <a:pPr lvl="1"/>
            <a:r>
              <a:rPr lang="nl-NL" noProof="0" dirty="0"/>
              <a:t>Vierde niveau</a:t>
            </a:r>
          </a:p>
          <a:p>
            <a:pPr lvl="1"/>
            <a:r>
              <a:rPr lang="nl-NL" noProof="0" dirty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143501"/>
            <a:ext cx="3429000" cy="2540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9378510-B915-CA45-98E7-2AD5568279BD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10729"/>
            <a:ext cx="3429000" cy="2365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37022" y="4874155"/>
            <a:ext cx="1096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4A04B35-C10E-5E4C-A28D-D31E5999025C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143000"/>
            <a:ext cx="142876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none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kern="1200">
          <a:solidFill>
            <a:schemeClr val="accent3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b="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ve.nl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dvies@tpsme.n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el 1"/>
          <p:cNvSpPr>
            <a:spLocks noGrp="1"/>
          </p:cNvSpPr>
          <p:nvPr>
            <p:ph type="subTitle" idx="1"/>
          </p:nvPr>
        </p:nvSpPr>
        <p:spPr>
          <a:xfrm>
            <a:off x="457200" y="3488855"/>
            <a:ext cx="7772400" cy="2082647"/>
          </a:xfrm>
        </p:spPr>
        <p:txBody>
          <a:bodyPr>
            <a:normAutofit fontScale="85000" lnSpcReduction="10000"/>
          </a:bodyPr>
          <a:lstStyle/>
          <a:p>
            <a:pPr algn="ctr" eaLnBrk="0" hangingPunct="0"/>
            <a:r>
              <a:rPr lang="nl-NL" sz="2600" dirty="0">
                <a:solidFill>
                  <a:schemeClr val="tx1"/>
                </a:solidFill>
                <a:latin typeface="+mn-lt"/>
              </a:rPr>
              <a:t>WILS(ON)BEKWAAMHEID </a:t>
            </a:r>
          </a:p>
          <a:p>
            <a:pPr algn="ctr" eaLnBrk="0" hangingPunct="0"/>
            <a:r>
              <a:rPr lang="nl-NL" sz="2200" dirty="0">
                <a:solidFill>
                  <a:schemeClr val="tx1"/>
                </a:solidFill>
                <a:latin typeface="+mn-lt"/>
              </a:rPr>
              <a:t>Ouderenmishandeling / financiële uitbuiting</a:t>
            </a:r>
          </a:p>
          <a:p>
            <a:pPr algn="ctr" eaLnBrk="0" hangingPunct="0"/>
            <a:endParaRPr lang="nl-NL" sz="1800" dirty="0">
              <a:solidFill>
                <a:schemeClr val="tx1"/>
              </a:solidFill>
              <a:latin typeface="+mn-lt"/>
            </a:endParaRPr>
          </a:p>
          <a:p>
            <a:pPr algn="ctr" eaLnBrk="0" hangingPunct="0"/>
            <a:r>
              <a:rPr lang="nl-NL" sz="2200" dirty="0">
                <a:solidFill>
                  <a:schemeClr val="tx1"/>
                </a:solidFill>
                <a:latin typeface="+mn-lt"/>
              </a:rPr>
              <a:t>Conferentie Trechter Ouderenmishandeling, 19 oktober 2023</a:t>
            </a:r>
          </a:p>
          <a:p>
            <a:pPr algn="ctr" eaLnBrk="0" hangingPunct="0"/>
            <a:r>
              <a:rPr lang="nl-NL" sz="2200" dirty="0">
                <a:solidFill>
                  <a:schemeClr val="tx1"/>
                </a:solidFill>
                <a:latin typeface="+mn-lt"/>
              </a:rPr>
              <a:t>Theo Trompetter, arts </a:t>
            </a:r>
          </a:p>
          <a:p>
            <a:pPr eaLnBrk="0" hangingPunct="0"/>
            <a:endParaRPr lang="nl-NL" dirty="0">
              <a:solidFill>
                <a:schemeClr val="bg1"/>
              </a:solidFill>
              <a:latin typeface="Verdana" charset="0"/>
            </a:endParaRPr>
          </a:p>
          <a:p>
            <a:pPr eaLnBrk="0" hangingPunct="0"/>
            <a:endParaRPr lang="nl-NL" dirty="0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8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05CD6-E3EB-4866-B102-42FDAFBC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buiten, gebouw, gras&#10;&#10;Automatisch gegenereerde beschrijving">
            <a:extLst>
              <a:ext uri="{FF2B5EF4-FFF2-40B4-BE49-F238E27FC236}">
                <a16:creationId xmlns:a16="http://schemas.microsoft.com/office/drawing/2014/main" id="{EEC4F3E1-48AD-456E-92EC-1414A652B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444750" y="1916112"/>
            <a:ext cx="3644900" cy="2733675"/>
          </a:xfrm>
        </p:spPr>
      </p:pic>
    </p:spTree>
    <p:extLst>
      <p:ext uri="{BB962C8B-B14F-4D97-AF65-F5344CB8AC3E}">
        <p14:creationId xmlns:p14="http://schemas.microsoft.com/office/powerpoint/2010/main" val="2707880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1268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Voorbeelden uit de pers…</a:t>
            </a:r>
          </a:p>
        </p:txBody>
      </p:sp>
      <p:sp>
        <p:nvSpPr>
          <p:cNvPr id="11269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Was vader wilsbekwaam toen hij zijn testament  opmaakte? En het hele vermogen naar goede doelen ging…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Was moeder wilsbekwaam toen ‘en/of rekening’ werd geopend met haar nieuwe ‘vriend’?  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Kon de buurman zomaar gevolmachtigd worden? En het huis verkopen en geld aan zijn kinderen schenken…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</p:txBody>
      </p:sp>
    </p:spTree>
    <p:extLst>
      <p:ext uri="{BB962C8B-B14F-4D97-AF65-F5344CB8AC3E}">
        <p14:creationId xmlns:p14="http://schemas.microsoft.com/office/powerpoint/2010/main" val="196617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1268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en…actueel…</a:t>
            </a:r>
          </a:p>
        </p:txBody>
      </p:sp>
      <p:sp>
        <p:nvSpPr>
          <p:cNvPr id="11269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Mevrouw van 98 jaar blijkt een fortuin te hebben geërfd en wordt een prooi voor haar naaste omgeving…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Een bewindvoerder ontdekt dat een </a:t>
            </a:r>
            <a:r>
              <a:rPr lang="nl-NL" altLang="nl-NL" sz="2000" dirty="0" err="1"/>
              <a:t>bankair</a:t>
            </a:r>
            <a:r>
              <a:rPr lang="nl-NL" altLang="nl-NL" sz="2000" dirty="0"/>
              <a:t> / notarieel gevolmachtigde grote bedragen heeft weggesluisd…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 err="1"/>
              <a:t>Etc</a:t>
            </a:r>
            <a:r>
              <a:rPr lang="nl-NL" altLang="nl-NL" sz="2000" dirty="0"/>
              <a:t>…</a:t>
            </a:r>
            <a:r>
              <a:rPr lang="nl-NL" altLang="nl-NL" sz="2000" dirty="0" err="1"/>
              <a:t>etc</a:t>
            </a:r>
            <a:r>
              <a:rPr lang="nl-NL" altLang="nl-NL" sz="2000" dirty="0"/>
              <a:t>…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</p:txBody>
      </p:sp>
    </p:spTree>
    <p:extLst>
      <p:ext uri="{BB962C8B-B14F-4D97-AF65-F5344CB8AC3E}">
        <p14:creationId xmlns:p14="http://schemas.microsoft.com/office/powerpoint/2010/main" val="1570470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altLang="nl-NL" dirty="0">
                <a:solidFill>
                  <a:srgbClr val="FF6620"/>
                </a:solidFill>
                <a:latin typeface="Arial Bold" pitchFamily="1" charset="0"/>
              </a:rPr>
              <a:t>Medisch</a:t>
            </a:r>
            <a:r>
              <a:rPr lang="nl-NL" altLang="nl-NL" dirty="0">
                <a:latin typeface="Arial Bold" pitchFamily="1" charset="0"/>
              </a:rPr>
              <a:t> perspectief</a:t>
            </a:r>
            <a:endParaRPr lang="en-US" altLang="nl-NL" dirty="0">
              <a:latin typeface="Arial Bold" pitchFamily="1" charset="0"/>
            </a:endParaRP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1143000" y="1689365"/>
            <a:ext cx="6858000" cy="377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altLang="nl-NL" dirty="0">
                <a:solidFill>
                  <a:schemeClr val="tx1"/>
                </a:solidFill>
                <a:latin typeface="Arial Bold" pitchFamily="1" charset="0"/>
              </a:rPr>
              <a:t>Medische beoordeling wilsbekwaamheid</a:t>
            </a:r>
          </a:p>
          <a:p>
            <a:endParaRPr lang="nl-NL" altLang="nl-NL" dirty="0">
              <a:solidFill>
                <a:schemeClr val="tx1"/>
              </a:solidFill>
              <a:latin typeface="Arial Bold" pitchFamily="1" charset="0"/>
            </a:endParaRPr>
          </a:p>
          <a:p>
            <a:r>
              <a:rPr lang="nl-NL" altLang="nl-NL" dirty="0">
                <a:solidFill>
                  <a:schemeClr val="tx1"/>
                </a:solidFill>
                <a:latin typeface="Arial Bold" pitchFamily="1" charset="0"/>
              </a:rPr>
              <a:t>Curatele, bewind en mentorschap</a:t>
            </a:r>
          </a:p>
          <a:p>
            <a:endParaRPr lang="nl-NL" altLang="nl-NL" dirty="0">
              <a:solidFill>
                <a:schemeClr val="tx1"/>
              </a:solidFill>
              <a:latin typeface="Arial Bold" pitchFamily="1" charset="0"/>
            </a:endParaRPr>
          </a:p>
          <a:p>
            <a:r>
              <a:rPr lang="nl-NL" altLang="nl-NL" dirty="0">
                <a:solidFill>
                  <a:schemeClr val="tx1"/>
                </a:solidFill>
                <a:latin typeface="Arial Bold" pitchFamily="1" charset="0"/>
              </a:rPr>
              <a:t>Levenstestament en andere notariële akten</a:t>
            </a:r>
          </a:p>
          <a:p>
            <a:endParaRPr lang="nl-NL" altLang="nl-NL" dirty="0">
              <a:solidFill>
                <a:schemeClr val="tx1"/>
              </a:solidFill>
              <a:latin typeface="Arial Bold" pitchFamily="1" charset="0"/>
            </a:endParaRPr>
          </a:p>
          <a:p>
            <a:r>
              <a:rPr lang="nl-NL" altLang="nl-NL" dirty="0">
                <a:solidFill>
                  <a:schemeClr val="tx1"/>
                </a:solidFill>
                <a:latin typeface="Arial Bold" pitchFamily="1" charset="0"/>
              </a:rPr>
              <a:t>Onderzoekspraktijk</a:t>
            </a:r>
          </a:p>
          <a:p>
            <a:endParaRPr lang="nl-NL" altLang="nl-NL" dirty="0">
              <a:solidFill>
                <a:schemeClr val="tx1"/>
              </a:solidFill>
              <a:latin typeface="Arial Bold" pitchFamily="1" charset="0"/>
            </a:endParaRPr>
          </a:p>
          <a:p>
            <a:endParaRPr lang="nl-NL" altLang="nl-NL" dirty="0">
              <a:latin typeface="Arial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08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1268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Medische beoordeling</a:t>
            </a:r>
          </a:p>
        </p:txBody>
      </p:sp>
      <p:sp>
        <p:nvSpPr>
          <p:cNvPr id="11269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Overtuiging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Onderzoek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Beschikbare gegevens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</p:txBody>
      </p:sp>
    </p:spTree>
    <p:extLst>
      <p:ext uri="{BB962C8B-B14F-4D97-AF65-F5344CB8AC3E}">
        <p14:creationId xmlns:p14="http://schemas.microsoft.com/office/powerpoint/2010/main" val="3343054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3316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Wilsbekwaamheid</a:t>
            </a:r>
          </a:p>
        </p:txBody>
      </p:sp>
      <p:sp>
        <p:nvSpPr>
          <p:cNvPr id="13317" name="Tijdelijke aanduiding voor inhoud 2"/>
          <p:cNvSpPr>
            <a:spLocks/>
          </p:cNvSpPr>
          <p:nvPr/>
        </p:nvSpPr>
        <p:spPr bwMode="auto">
          <a:xfrm>
            <a:off x="1143000" y="162586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</a:pPr>
            <a:r>
              <a:rPr lang="nl-NL" altLang="nl-NL" sz="2000" dirty="0"/>
              <a:t>Vooronderstelling wilsbekwaamheid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</a:pPr>
            <a:r>
              <a:rPr lang="nl-NL" altLang="nl-NL" sz="2000" dirty="0"/>
              <a:t>Tenzij…</a:t>
            </a:r>
          </a:p>
          <a:p>
            <a:pPr eaLnBrk="1" hangingPunct="1">
              <a:spcBef>
                <a:spcPct val="20000"/>
              </a:spcBef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</a:pPr>
            <a:r>
              <a:rPr lang="nl-NL" altLang="nl-NL" sz="2000" dirty="0"/>
              <a:t>1. Handelingsonbekwaam?</a:t>
            </a:r>
          </a:p>
          <a:p>
            <a:pPr eaLnBrk="1" hangingPunct="1">
              <a:spcBef>
                <a:spcPct val="20000"/>
              </a:spcBef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</a:pPr>
            <a:r>
              <a:rPr lang="nl-NL" altLang="nl-NL" sz="2000" dirty="0"/>
              <a:t>2. Aanleiding bekwaamheid expliciet te beoordelen?</a:t>
            </a:r>
          </a:p>
        </p:txBody>
      </p:sp>
    </p:spTree>
    <p:extLst>
      <p:ext uri="{BB962C8B-B14F-4D97-AF65-F5344CB8AC3E}">
        <p14:creationId xmlns:p14="http://schemas.microsoft.com/office/powerpoint/2010/main" val="190971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3316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Wilsbekwaamheid</a:t>
            </a:r>
          </a:p>
        </p:txBody>
      </p:sp>
      <p:sp>
        <p:nvSpPr>
          <p:cNvPr id="13317" name="Tijdelijke aanduiding voor inhoud 2"/>
          <p:cNvSpPr>
            <a:spLocks/>
          </p:cNvSpPr>
          <p:nvPr/>
        </p:nvSpPr>
        <p:spPr bwMode="auto">
          <a:xfrm>
            <a:off x="1143000" y="162586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</a:pPr>
            <a:r>
              <a:rPr lang="nl-NL" altLang="nl-NL" sz="2000" dirty="0"/>
              <a:t>Ad 2: Aanleiding bekwaamheid expliciet te beoordelen?</a:t>
            </a:r>
          </a:p>
          <a:p>
            <a:pPr eaLnBrk="1" hangingPunct="1">
              <a:spcBef>
                <a:spcPct val="20000"/>
              </a:spcBef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</a:pPr>
            <a:r>
              <a:rPr lang="nl-NL" altLang="nl-NL" sz="2000" dirty="0"/>
              <a:t>Dus zeker ook … bij melding Veilig Thuis  / </a:t>
            </a:r>
          </a:p>
          <a:p>
            <a:pPr eaLnBrk="1" hangingPunct="1">
              <a:spcBef>
                <a:spcPct val="20000"/>
              </a:spcBef>
            </a:pPr>
            <a:r>
              <a:rPr lang="nl-NL" altLang="nl-NL" sz="2000" dirty="0"/>
              <a:t> bij aangifte politie e.d.</a:t>
            </a:r>
          </a:p>
        </p:txBody>
      </p:sp>
    </p:spTree>
    <p:extLst>
      <p:ext uri="{BB962C8B-B14F-4D97-AF65-F5344CB8AC3E}">
        <p14:creationId xmlns:p14="http://schemas.microsoft.com/office/powerpoint/2010/main" val="4214461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5364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Wilsbekwaamheid</a:t>
            </a:r>
          </a:p>
        </p:txBody>
      </p:sp>
      <p:sp>
        <p:nvSpPr>
          <p:cNvPr id="15365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/>
          </a:p>
          <a:p>
            <a:pPr eaLnBrk="1" hangingPunct="1">
              <a:spcBef>
                <a:spcPct val="20000"/>
              </a:spcBef>
            </a:pPr>
            <a:r>
              <a:rPr lang="nl-NL" altLang="nl-NL" sz="2000"/>
              <a:t>Kan iemand (nog) zelf beslissen:</a:t>
            </a:r>
          </a:p>
          <a:p>
            <a:pPr eaLnBrk="1" hangingPunct="1">
              <a:spcBef>
                <a:spcPct val="20000"/>
              </a:spcBef>
            </a:pPr>
            <a:endParaRPr lang="nl-NL" altLang="nl-NL" sz="200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/>
              <a:t>Informatie gegeven / geven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/>
              <a:t>Afgestemd op bevattingsvermogen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/>
              <a:t>Voor zover noodzakelijk gelet op aard en reikwijdte te nemen beslissing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/>
              <a:t>En dan…blijk geven informatie te begrijpen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/>
          </a:p>
        </p:txBody>
      </p:sp>
    </p:spTree>
    <p:extLst>
      <p:ext uri="{BB962C8B-B14F-4D97-AF65-F5344CB8AC3E}">
        <p14:creationId xmlns:p14="http://schemas.microsoft.com/office/powerpoint/2010/main" val="3360435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7412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Besluitvormingsvermogen</a:t>
            </a:r>
          </a:p>
        </p:txBody>
      </p:sp>
      <p:sp>
        <p:nvSpPr>
          <p:cNvPr id="17413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/>
              <a:t>Aard en gevolgen van beslissing begrijpen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/>
              <a:t>Normen en waarden betrokkene en … beoordelaar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/>
              <a:t>Niet (alleen) de uitkomst van de beslissing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/>
          </a:p>
        </p:txBody>
      </p:sp>
    </p:spTree>
    <p:extLst>
      <p:ext uri="{BB962C8B-B14F-4D97-AF65-F5344CB8AC3E}">
        <p14:creationId xmlns:p14="http://schemas.microsoft.com/office/powerpoint/2010/main" val="2325765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9460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Tijdelijkheid</a:t>
            </a:r>
          </a:p>
        </p:txBody>
      </p:sp>
      <p:sp>
        <p:nvSpPr>
          <p:cNvPr id="19461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Tijdelijk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Periodiek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Permanent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Al dan niet progressief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</p:txBody>
      </p:sp>
    </p:spTree>
    <p:extLst>
      <p:ext uri="{BB962C8B-B14F-4D97-AF65-F5344CB8AC3E}">
        <p14:creationId xmlns:p14="http://schemas.microsoft.com/office/powerpoint/2010/main" val="183254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ANd9GcSn3-p-QUEefLh5_1AiN5z-Q05sgPlSLaB4DYZpVfhjetvIWL4a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038" y="1747731"/>
            <a:ext cx="6439924" cy="22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78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21508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Overige regels</a:t>
            </a:r>
          </a:p>
        </p:txBody>
      </p:sp>
      <p:sp>
        <p:nvSpPr>
          <p:cNvPr id="21509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Betreffende wetgeving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Gedragsregels KNMG voor artsen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</p:txBody>
      </p:sp>
    </p:spTree>
    <p:extLst>
      <p:ext uri="{BB962C8B-B14F-4D97-AF65-F5344CB8AC3E}">
        <p14:creationId xmlns:p14="http://schemas.microsoft.com/office/powerpoint/2010/main" val="428491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23555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23556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Onafhankelijk arts</a:t>
            </a:r>
          </a:p>
        </p:txBody>
      </p:sp>
      <p:sp>
        <p:nvSpPr>
          <p:cNvPr id="23557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Niet zijnde een behandelend arts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Medisch adviseur  (ervaring juridische context)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Beroepsgroep VAV  …. én VIA Register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</p:txBody>
      </p:sp>
    </p:spTree>
    <p:extLst>
      <p:ext uri="{BB962C8B-B14F-4D97-AF65-F5344CB8AC3E}">
        <p14:creationId xmlns:p14="http://schemas.microsoft.com/office/powerpoint/2010/main" val="3780968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6" descr="7702-bureaucratie-slaat-toe_l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038" y="788122"/>
            <a:ext cx="6439924" cy="413875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63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27652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Medisch protocol </a:t>
            </a:r>
            <a:r>
              <a:rPr lang="nl-NL" altLang="nl-NL" sz="1100" b="1" dirty="0">
                <a:solidFill>
                  <a:srgbClr val="FF6620"/>
                </a:solidFill>
                <a:latin typeface="Arial Bold" pitchFamily="1" charset="0"/>
              </a:rPr>
              <a:t>1</a:t>
            </a:r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 </a:t>
            </a:r>
            <a:endParaRPr lang="nl-NL" altLang="nl-NL" b="1" dirty="0">
              <a:solidFill>
                <a:srgbClr val="FF6620"/>
              </a:solidFill>
              <a:latin typeface="Arial Bold" pitchFamily="1" charset="0"/>
            </a:endParaRPr>
          </a:p>
        </p:txBody>
      </p:sp>
      <p:sp>
        <p:nvSpPr>
          <p:cNvPr id="27653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Anamnese en lichamelijk onderzoek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Beperkingen relevant voor betreffende verklaring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b="1" dirty="0"/>
              <a:t>Mate van wilsbekwaamheid altijd in relatie tot de te nemen beslissing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</p:txBody>
      </p:sp>
    </p:spTree>
    <p:extLst>
      <p:ext uri="{BB962C8B-B14F-4D97-AF65-F5344CB8AC3E}">
        <p14:creationId xmlns:p14="http://schemas.microsoft.com/office/powerpoint/2010/main" val="2007767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29700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Medisch protocol </a:t>
            </a:r>
            <a:r>
              <a:rPr lang="nl-NL" altLang="nl-NL" sz="1100" b="1" dirty="0">
                <a:solidFill>
                  <a:srgbClr val="FF6620"/>
                </a:solidFill>
                <a:latin typeface="Arial Bold" pitchFamily="1" charset="0"/>
              </a:rPr>
              <a:t>2</a:t>
            </a:r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 </a:t>
            </a:r>
            <a:endParaRPr lang="nl-NL" altLang="nl-NL" b="1" dirty="0">
              <a:solidFill>
                <a:srgbClr val="FF6620"/>
              </a:solidFill>
              <a:latin typeface="Arial Bold" pitchFamily="1" charset="0"/>
            </a:endParaRPr>
          </a:p>
        </p:txBody>
      </p:sp>
      <p:sp>
        <p:nvSpPr>
          <p:cNvPr id="29701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Notaris doet aanvraag, namens betrokkene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Familie doet aanvraag </a:t>
            </a:r>
            <a:r>
              <a:rPr lang="nl-NL" altLang="nl-NL" sz="2000" dirty="0" err="1"/>
              <a:t>tbv</a:t>
            </a:r>
            <a:r>
              <a:rPr lang="nl-NL" altLang="nl-NL" sz="2000" dirty="0"/>
              <a:t> rechtbank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Instelling doet aanvraag via OvJ </a:t>
            </a:r>
            <a:r>
              <a:rPr lang="nl-NL" altLang="nl-NL" sz="2000" dirty="0" err="1"/>
              <a:t>tbv</a:t>
            </a:r>
            <a:r>
              <a:rPr lang="nl-NL" altLang="nl-NL" sz="2000" dirty="0"/>
              <a:t> rechtbank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Huisbezoek door medisch adviseur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Of eventueel (</a:t>
            </a:r>
            <a:r>
              <a:rPr lang="nl-NL" altLang="nl-NL" sz="2000" i="1" dirty="0"/>
              <a:t>grote uitzondering</a:t>
            </a:r>
            <a:r>
              <a:rPr lang="nl-NL" altLang="nl-NL" sz="2000" dirty="0"/>
              <a:t>) verkorte procedure op dossier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</p:txBody>
      </p:sp>
    </p:spTree>
    <p:extLst>
      <p:ext uri="{BB962C8B-B14F-4D97-AF65-F5344CB8AC3E}">
        <p14:creationId xmlns:p14="http://schemas.microsoft.com/office/powerpoint/2010/main" val="4250392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29700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Medisch protocol </a:t>
            </a:r>
            <a:r>
              <a:rPr lang="nl-NL" altLang="nl-NL" sz="1100" b="1" dirty="0">
                <a:solidFill>
                  <a:srgbClr val="FF6620"/>
                </a:solidFill>
                <a:latin typeface="Arial Bold" pitchFamily="1" charset="0"/>
              </a:rPr>
              <a:t>3</a:t>
            </a:r>
          </a:p>
        </p:txBody>
      </p:sp>
      <p:sp>
        <p:nvSpPr>
          <p:cNvPr id="29701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nl-NL" altLang="nl-NL" sz="2000" i="1" dirty="0"/>
              <a:t>In aansluiting op het protocol</a:t>
            </a:r>
            <a:r>
              <a:rPr lang="nl-NL" altLang="nl-NL" sz="2000" dirty="0"/>
              <a:t>: onze praktijk leert…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Aanvraag kán ook worden gedaan door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     - Rechtbank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     - Gemeente !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     - </a:t>
            </a:r>
            <a:r>
              <a:rPr lang="nl-NL" altLang="nl-NL" sz="2000" b="1" dirty="0"/>
              <a:t>Veilig Thuis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     - Advocaat</a:t>
            </a:r>
          </a:p>
          <a:p>
            <a:pPr marL="0" indent="0" eaLnBrk="1" hangingPunct="1">
              <a:spcBef>
                <a:spcPct val="20000"/>
              </a:spcBef>
            </a:pPr>
            <a:endParaRPr lang="nl-NL" altLang="nl-NL" sz="2000" dirty="0"/>
          </a:p>
          <a:p>
            <a:pPr marL="0" indent="0" eaLnBrk="1" hangingPunct="1">
              <a:spcBef>
                <a:spcPct val="20000"/>
              </a:spcBef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</p:txBody>
      </p:sp>
    </p:spTree>
    <p:extLst>
      <p:ext uri="{BB962C8B-B14F-4D97-AF65-F5344CB8AC3E}">
        <p14:creationId xmlns:p14="http://schemas.microsoft.com/office/powerpoint/2010/main" val="1976838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thuiszor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925" y="594519"/>
            <a:ext cx="3740150" cy="4525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79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3795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3796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Praktijk </a:t>
            </a:r>
            <a:r>
              <a:rPr lang="nl-NL" altLang="nl-NL" sz="2400" b="1" dirty="0">
                <a:solidFill>
                  <a:srgbClr val="FF6620"/>
                </a:solidFill>
                <a:latin typeface="Arial Bold" pitchFamily="1" charset="0"/>
              </a:rPr>
              <a:t>bij aanvraag instelling / familie</a:t>
            </a:r>
          </a:p>
        </p:txBody>
      </p:sp>
      <p:sp>
        <p:nvSpPr>
          <p:cNvPr id="33797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Aanvraag </a:t>
            </a:r>
            <a:r>
              <a:rPr lang="nl-NL" altLang="nl-NL" sz="2000" i="1" dirty="0"/>
              <a:t>met schets van de situatie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Welke soort notariële akte/regeling rechtbank/kwestie ?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Welk stadium procedure?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Betrokkene(n) voor huisbezoek informeren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</p:txBody>
      </p:sp>
    </p:spTree>
    <p:extLst>
      <p:ext uri="{BB962C8B-B14F-4D97-AF65-F5344CB8AC3E}">
        <p14:creationId xmlns:p14="http://schemas.microsoft.com/office/powerpoint/2010/main" val="316066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9939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9940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000" b="1" dirty="0">
                <a:solidFill>
                  <a:srgbClr val="FF6620"/>
                </a:solidFill>
                <a:latin typeface="Arial Bold" pitchFamily="1" charset="0"/>
              </a:rPr>
              <a:t>onafhankelijke medische verklaringen wilsbekwaamheid</a:t>
            </a:r>
          </a:p>
        </p:txBody>
      </p:sp>
      <p:sp>
        <p:nvSpPr>
          <p:cNvPr id="19461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39" indent="-285739" algn="ctr">
              <a:spcBef>
                <a:spcPct val="20000"/>
              </a:spcBef>
              <a:defRPr/>
            </a:pPr>
            <a:r>
              <a:rPr lang="nl-NL" sz="2000" dirty="0">
                <a:latin typeface="Arial" charset="0"/>
                <a:ea typeface="ＭＳ Ｐゴシック" pitchFamily="1" charset="-128"/>
              </a:rPr>
              <a:t>Wat is de vraag / kwestie?</a:t>
            </a:r>
          </a:p>
          <a:p>
            <a:pPr marL="285739" indent="-285739" algn="ctr">
              <a:spcBef>
                <a:spcPct val="20000"/>
              </a:spcBef>
              <a:defRPr/>
            </a:pPr>
            <a:r>
              <a:rPr lang="nl-NL" sz="2000" dirty="0">
                <a:latin typeface="Arial" charset="0"/>
                <a:ea typeface="ＭＳ Ｐゴシック" pitchFamily="1" charset="-128"/>
              </a:rPr>
              <a:t>NAW gegevens, Geboortedatum, geboorteplaats</a:t>
            </a:r>
          </a:p>
          <a:p>
            <a:pPr marL="285739" indent="-285739" algn="ctr">
              <a:spcBef>
                <a:spcPct val="20000"/>
              </a:spcBef>
              <a:defRPr/>
            </a:pPr>
            <a:r>
              <a:rPr lang="nl-NL" sz="2000" dirty="0">
                <a:latin typeface="Arial" charset="0"/>
                <a:ea typeface="ＭＳ Ｐゴシック" pitchFamily="1" charset="-128"/>
              </a:rPr>
              <a:t>Ingevulde formulier aanvraag zie: </a:t>
            </a:r>
            <a:r>
              <a:rPr lang="nl-NL" sz="2000" dirty="0">
                <a:latin typeface="Arial" charset="0"/>
                <a:ea typeface="ＭＳ Ｐゴシック" pitchFamily="1" charset="-128"/>
                <a:hlinkClick r:id="rId3"/>
              </a:rPr>
              <a:t>www.tpsme.nl</a:t>
            </a:r>
            <a:endParaRPr lang="nl-NL" sz="2000" dirty="0">
              <a:latin typeface="Arial" charset="0"/>
              <a:ea typeface="ＭＳ Ｐゴシック" pitchFamily="1" charset="-128"/>
            </a:endParaRPr>
          </a:p>
          <a:p>
            <a:pPr marL="285739" indent="-285739" algn="ctr">
              <a:spcBef>
                <a:spcPct val="20000"/>
              </a:spcBef>
              <a:defRPr/>
            </a:pPr>
            <a:r>
              <a:rPr lang="nl-NL" sz="2000" dirty="0">
                <a:latin typeface="Arial" charset="0"/>
                <a:ea typeface="ＭＳ Ｐゴシック" pitchFamily="1" charset="-128"/>
              </a:rPr>
              <a:t>Zenden per email aan: </a:t>
            </a:r>
            <a:r>
              <a:rPr lang="nl-NL" sz="2000" dirty="0">
                <a:latin typeface="Arial" charset="0"/>
                <a:ea typeface="ＭＳ Ｐゴシック" pitchFamily="1" charset="-128"/>
                <a:hlinkClick r:id="rId4"/>
              </a:rPr>
              <a:t>advies@tpsme.nl</a:t>
            </a:r>
            <a:endParaRPr lang="nl-NL" sz="2000" dirty="0">
              <a:latin typeface="Arial" charset="0"/>
              <a:ea typeface="ＭＳ Ｐゴシック" pitchFamily="1" charset="-128"/>
            </a:endParaRPr>
          </a:p>
          <a:p>
            <a:pPr marL="285739" indent="-285739" algn="ctr">
              <a:spcBef>
                <a:spcPct val="20000"/>
              </a:spcBef>
              <a:defRPr/>
            </a:pPr>
            <a:r>
              <a:rPr lang="nl-NL" sz="2000" dirty="0">
                <a:latin typeface="Arial" charset="0"/>
                <a:ea typeface="ＭＳ Ｐゴシック" pitchFamily="1" charset="-128"/>
              </a:rPr>
              <a:t>O.v.v. contactpersoon / telefoonnummer</a:t>
            </a:r>
          </a:p>
          <a:p>
            <a:pPr marL="285739" indent="-285739" algn="ctr">
              <a:spcBef>
                <a:spcPct val="20000"/>
              </a:spcBef>
              <a:defRPr/>
            </a:pPr>
            <a:r>
              <a:rPr lang="nl-NL" sz="2000" dirty="0">
                <a:latin typeface="Arial" charset="0"/>
                <a:ea typeface="ＭＳ Ｐゴシック" pitchFamily="1" charset="-128"/>
              </a:rPr>
              <a:t>Gegevens afzender.</a:t>
            </a:r>
          </a:p>
          <a:p>
            <a:pPr marL="285739" indent="-285739" algn="ctr">
              <a:spcBef>
                <a:spcPct val="20000"/>
              </a:spcBef>
              <a:defRPr/>
            </a:pPr>
            <a:endParaRPr lang="nl-NL" sz="2000" dirty="0"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286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7891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7892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Onderzoek</a:t>
            </a:r>
          </a:p>
        </p:txBody>
      </p:sp>
      <p:sp>
        <p:nvSpPr>
          <p:cNvPr id="9221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marL="285739" indent="-285739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000" dirty="0">
                <a:latin typeface="Arial" charset="0"/>
                <a:ea typeface="ＭＳ Ｐゴシック" pitchFamily="1" charset="-128"/>
              </a:rPr>
              <a:t>Anamnese algemeen</a:t>
            </a:r>
          </a:p>
          <a:p>
            <a:pPr marL="285739" indent="-285739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000" dirty="0">
                <a:latin typeface="Arial" charset="0"/>
                <a:ea typeface="ＭＳ Ｐゴシック" pitchFamily="1" charset="-128"/>
              </a:rPr>
              <a:t>Oriënterende psychiatrische beoordeling</a:t>
            </a:r>
          </a:p>
          <a:p>
            <a:pPr marL="285739" indent="-285739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000" dirty="0">
                <a:latin typeface="Arial" charset="0"/>
                <a:ea typeface="ＭＳ Ｐゴシック" pitchFamily="1" charset="-128"/>
              </a:rPr>
              <a:t>Psychogeriatrische bevindingen</a:t>
            </a:r>
          </a:p>
          <a:p>
            <a:pPr marL="285739" indent="-285739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000" dirty="0">
                <a:latin typeface="Arial" charset="0"/>
                <a:ea typeface="ＭＳ Ｐゴシック" pitchFamily="1" charset="-128"/>
              </a:rPr>
              <a:t>Sociale aspecten</a:t>
            </a:r>
          </a:p>
          <a:p>
            <a:pPr marL="285739" indent="-285739">
              <a:spcBef>
                <a:spcPct val="20000"/>
              </a:spcBef>
              <a:buFont typeface="Arial" charset="0"/>
              <a:buChar char="•"/>
              <a:defRPr/>
            </a:pPr>
            <a:endParaRPr lang="nl-NL" sz="2000" dirty="0">
              <a:latin typeface="Arial" charset="0"/>
              <a:ea typeface="ＭＳ Ｐゴシック" pitchFamily="1" charset="-128"/>
            </a:endParaRPr>
          </a:p>
          <a:p>
            <a:pPr marL="285739" indent="-285739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000" dirty="0">
                <a:latin typeface="Arial" charset="0"/>
                <a:ea typeface="ＭＳ Ｐゴシック" pitchFamily="1" charset="-128"/>
              </a:rPr>
              <a:t>Indien nodig nadere informatie van derden / behandelinformatie e.d.</a:t>
            </a:r>
          </a:p>
          <a:p>
            <a:pPr marL="285739" indent="-285739">
              <a:spcBef>
                <a:spcPct val="20000"/>
              </a:spcBef>
              <a:buFont typeface="Arial" charset="0"/>
              <a:buChar char="•"/>
              <a:defRPr/>
            </a:pPr>
            <a:endParaRPr lang="nl-NL" sz="2000" dirty="0">
              <a:latin typeface="Arial" charset="0"/>
              <a:ea typeface="ＭＳ Ｐゴシック" pitchFamily="1" charset="-128"/>
            </a:endParaRPr>
          </a:p>
          <a:p>
            <a:pPr marL="285739" indent="-285739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000" dirty="0">
                <a:latin typeface="Arial" charset="0"/>
                <a:ea typeface="ＭＳ Ｐゴシック" pitchFamily="1" charset="-128"/>
              </a:rPr>
              <a:t>Denkvermogen, oordeelsvermogen naar ernst, aard en reikwijdte van de te nemen beslissing</a:t>
            </a:r>
          </a:p>
          <a:p>
            <a:pPr marL="285739" indent="-285739">
              <a:spcBef>
                <a:spcPct val="20000"/>
              </a:spcBef>
              <a:buFont typeface="Arial" charset="0"/>
              <a:buChar char="•"/>
              <a:defRPr/>
            </a:pPr>
            <a:endParaRPr lang="nl-NL" sz="1500" dirty="0"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819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143000" y="584729"/>
            <a:ext cx="6858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nl-NL" sz="3000" b="1" dirty="0" err="1">
                <a:solidFill>
                  <a:srgbClr val="FF6620"/>
                </a:solidFill>
              </a:rPr>
              <a:t>Maatschappelijke</a:t>
            </a:r>
            <a:r>
              <a:rPr lang="en-US" altLang="nl-NL" sz="3000" b="1" dirty="0">
                <a:solidFill>
                  <a:srgbClr val="FF6620"/>
                </a:solidFill>
              </a:rPr>
              <a:t> </a:t>
            </a:r>
            <a:r>
              <a:rPr lang="en-US" altLang="nl-NL" sz="3000" b="1" dirty="0" err="1">
                <a:solidFill>
                  <a:srgbClr val="FF6620"/>
                </a:solidFill>
              </a:rPr>
              <a:t>ontwikkelingen</a:t>
            </a:r>
            <a:r>
              <a:rPr lang="en-US" altLang="nl-NL" sz="3000" b="1" dirty="0">
                <a:solidFill>
                  <a:srgbClr val="FF6620"/>
                </a:solidFill>
              </a:rPr>
              <a:t>  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4294967295"/>
          </p:nvPr>
        </p:nvSpPr>
        <p:spPr bwMode="auto">
          <a:xfrm>
            <a:off x="1208837" y="1608898"/>
            <a:ext cx="6858000" cy="377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Steeds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meer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(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hoog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)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bejaarden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,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meestal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thuiswonend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,</a:t>
            </a:r>
          </a:p>
          <a:p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vaak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‘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alleen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’ (en/of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onwillig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/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eigenzinnig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)</a:t>
            </a:r>
          </a:p>
          <a:p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  <a:p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Geen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toegang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meer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tot het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verzorgingshuis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sinds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2015</a:t>
            </a:r>
          </a:p>
          <a:p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  <a:p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Vaker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hulp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nodig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door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afnemende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‘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zelfstandigheid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’, </a:t>
            </a:r>
          </a:p>
          <a:p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mede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door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digitalisering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en minder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persoonlijk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contact </a:t>
            </a:r>
          </a:p>
          <a:p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  <a:p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Meldcode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ouderenmishandeling</a:t>
            </a:r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6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5045870" y="1485902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350"/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4086226" y="858442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350"/>
          </a:p>
        </p:txBody>
      </p:sp>
      <p:sp>
        <p:nvSpPr>
          <p:cNvPr id="15364" name="Titel 1"/>
          <p:cNvSpPr>
            <a:spLocks/>
          </p:cNvSpPr>
          <p:nvPr/>
        </p:nvSpPr>
        <p:spPr bwMode="auto">
          <a:xfrm>
            <a:off x="1485900" y="685800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300" b="1" dirty="0">
                <a:solidFill>
                  <a:srgbClr val="FF6620"/>
                </a:solidFill>
                <a:latin typeface="Arial Bold" pitchFamily="1" charset="0"/>
              </a:rPr>
              <a:t>Wilsonbekwaam</a:t>
            </a:r>
          </a:p>
        </p:txBody>
      </p:sp>
      <p:sp>
        <p:nvSpPr>
          <p:cNvPr id="15365" name="Tijdelijke aanduiding voor inhoud 2"/>
          <p:cNvSpPr>
            <a:spLocks/>
          </p:cNvSpPr>
          <p:nvPr/>
        </p:nvSpPr>
        <p:spPr bwMode="auto">
          <a:xfrm>
            <a:off x="1485900" y="1679972"/>
            <a:ext cx="6172200" cy="226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20000"/>
              </a:spcBef>
            </a:pPr>
            <a:endParaRPr lang="nl-NL" altLang="nl-NL" dirty="0"/>
          </a:p>
          <a:p>
            <a:pPr marL="0" indent="0" algn="ctr">
              <a:spcBef>
                <a:spcPct val="20000"/>
              </a:spcBef>
            </a:pPr>
            <a:r>
              <a:rPr lang="nl-NL" altLang="nl-NL" sz="2400" dirty="0"/>
              <a:t>Risico’s onder meer:</a:t>
            </a:r>
          </a:p>
          <a:p>
            <a:pPr marL="0" indent="0" algn="ctr">
              <a:spcBef>
                <a:spcPct val="20000"/>
              </a:spcBef>
            </a:pPr>
            <a:endParaRPr lang="nl-NL" altLang="nl-NL" sz="2400" dirty="0"/>
          </a:p>
          <a:p>
            <a:pPr marL="0" indent="0" algn="ctr">
              <a:spcBef>
                <a:spcPct val="20000"/>
              </a:spcBef>
            </a:pPr>
            <a:r>
              <a:rPr lang="nl-NL" altLang="nl-NL" sz="2400" dirty="0"/>
              <a:t>Beïnvloedbaarheid </a:t>
            </a:r>
          </a:p>
          <a:p>
            <a:pPr marL="0" indent="0" algn="ctr">
              <a:spcBef>
                <a:spcPct val="20000"/>
              </a:spcBef>
            </a:pPr>
            <a:endParaRPr lang="nl-NL" altLang="nl-NL" sz="2400" dirty="0"/>
          </a:p>
          <a:p>
            <a:pPr marL="0" indent="0" algn="ctr">
              <a:spcBef>
                <a:spcPct val="20000"/>
              </a:spcBef>
            </a:pPr>
            <a:r>
              <a:rPr lang="nl-NL" altLang="nl-NL" sz="2400" dirty="0"/>
              <a:t>Ouderenmisbruik / financiële uitbuiting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350" dirty="0"/>
          </a:p>
        </p:txBody>
      </p:sp>
    </p:spTree>
    <p:extLst>
      <p:ext uri="{BB962C8B-B14F-4D97-AF65-F5344CB8AC3E}">
        <p14:creationId xmlns:p14="http://schemas.microsoft.com/office/powerpoint/2010/main" val="159972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1748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Curatele, </a:t>
            </a:r>
          </a:p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bewind en mentorschap</a:t>
            </a:r>
          </a:p>
        </p:txBody>
      </p:sp>
      <p:sp>
        <p:nvSpPr>
          <p:cNvPr id="31749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algn="ctr" eaLnBrk="1" hangingPunct="1">
              <a:spcBef>
                <a:spcPct val="20000"/>
              </a:spcBef>
            </a:pPr>
            <a:r>
              <a:rPr lang="nl-NL" altLang="nl-NL" sz="2000" dirty="0"/>
              <a:t>Niet meer wilsbekwaam  een notariële volmacht / levenstestament op te maken</a:t>
            </a:r>
          </a:p>
          <a:p>
            <a:pPr algn="ctr" eaLnBrk="1" hangingPunct="1">
              <a:spcBef>
                <a:spcPct val="20000"/>
              </a:spcBef>
            </a:pPr>
            <a:endParaRPr lang="nl-NL" altLang="nl-NL" sz="2000" dirty="0"/>
          </a:p>
          <a:p>
            <a:pPr algn="ctr" eaLnBrk="1" hangingPunct="1">
              <a:spcBef>
                <a:spcPct val="20000"/>
              </a:spcBef>
            </a:pPr>
            <a:r>
              <a:rPr lang="nl-NL" altLang="nl-NL" sz="2000" dirty="0"/>
              <a:t>Wel (sociale / medische) noodzaak dat zakelijke en persoonlijke belangen worden behartigd. </a:t>
            </a:r>
          </a:p>
          <a:p>
            <a:pPr algn="ctr" eaLnBrk="1" hangingPunct="1">
              <a:spcBef>
                <a:spcPct val="20000"/>
              </a:spcBef>
            </a:pPr>
            <a:r>
              <a:rPr lang="nl-NL" altLang="nl-NL" sz="2000" dirty="0"/>
              <a:t>Betreft een procedure t.b.v. de Rechtbank </a:t>
            </a:r>
          </a:p>
        </p:txBody>
      </p:sp>
    </p:spTree>
    <p:extLst>
      <p:ext uri="{BB962C8B-B14F-4D97-AF65-F5344CB8AC3E}">
        <p14:creationId xmlns:p14="http://schemas.microsoft.com/office/powerpoint/2010/main" val="184827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1748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PM onderzoek achteraf</a:t>
            </a:r>
          </a:p>
        </p:txBody>
      </p:sp>
      <p:sp>
        <p:nvSpPr>
          <p:cNvPr id="31749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algn="ctr" eaLnBrk="1" hangingPunct="1">
              <a:spcBef>
                <a:spcPct val="20000"/>
              </a:spcBef>
            </a:pPr>
            <a:r>
              <a:rPr lang="nl-NL" altLang="nl-NL" sz="2000" dirty="0"/>
              <a:t>Steeds vaker wordt ons door rechtbank of advocaat gevraagd onderzoek ‘achteraf ‘/ ‘met terugwerkende kracht’  / Soms als betrokkene al is overleden</a:t>
            </a:r>
          </a:p>
          <a:p>
            <a:pPr algn="ctr" eaLnBrk="1" hangingPunct="1">
              <a:spcBef>
                <a:spcPct val="20000"/>
              </a:spcBef>
              <a:buFontTx/>
              <a:buChar char="-"/>
            </a:pPr>
            <a:endParaRPr lang="nl-NL" altLang="nl-NL" sz="2000" dirty="0"/>
          </a:p>
          <a:p>
            <a:pPr algn="ctr" eaLnBrk="1" hangingPunct="1">
              <a:spcBef>
                <a:spcPct val="20000"/>
              </a:spcBef>
              <a:buFontTx/>
              <a:buChar char="-"/>
            </a:pPr>
            <a:r>
              <a:rPr lang="nl-NL" altLang="nl-NL" sz="2000" dirty="0"/>
              <a:t>Destijds correct gehandeld?</a:t>
            </a:r>
          </a:p>
          <a:p>
            <a:pPr algn="ctr" eaLnBrk="1" hangingPunct="1">
              <a:spcBef>
                <a:spcPct val="20000"/>
              </a:spcBef>
              <a:buFontTx/>
              <a:buChar char="-"/>
            </a:pPr>
            <a:r>
              <a:rPr lang="nl-NL" altLang="nl-NL" sz="2000" dirty="0"/>
              <a:t>Was betrokkene destijds wilsonbekwaam</a:t>
            </a:r>
          </a:p>
          <a:p>
            <a:pPr marL="0" indent="0" algn="ctr" eaLnBrk="1" hangingPunct="1">
              <a:spcBef>
                <a:spcPct val="20000"/>
              </a:spcBef>
            </a:pPr>
            <a:r>
              <a:rPr lang="nl-NL" altLang="nl-NL" sz="2000" dirty="0"/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nl-NL" altLang="nl-NL" sz="2000" dirty="0"/>
              <a:t>Speciale procedures onderzoek…. </a:t>
            </a:r>
          </a:p>
        </p:txBody>
      </p:sp>
    </p:spTree>
    <p:extLst>
      <p:ext uri="{BB962C8B-B14F-4D97-AF65-F5344CB8AC3E}">
        <p14:creationId xmlns:p14="http://schemas.microsoft.com/office/powerpoint/2010/main" val="3148281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1748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Signalen…</a:t>
            </a:r>
          </a:p>
        </p:txBody>
      </p:sp>
      <p:sp>
        <p:nvSpPr>
          <p:cNvPr id="31749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Opeens familie / bekenden op bezoek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Cliënt ‘afspraak buiten de deur”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Notaris van buiten de regio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Cliënt ‘van slag’/ angstig … voor/na bezoek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Beschuldigingen… </a:t>
            </a:r>
            <a:r>
              <a:rPr lang="nl-NL" altLang="nl-NL" sz="2000" dirty="0" err="1"/>
              <a:t>cave</a:t>
            </a:r>
            <a:r>
              <a:rPr lang="nl-NL" altLang="nl-NL" sz="2000" dirty="0"/>
              <a:t>: paranoïdie ?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algn="ctr" eaLnBrk="1" hangingPunct="1">
              <a:spcBef>
                <a:spcPct val="20000"/>
              </a:spcBef>
            </a:pPr>
            <a:endParaRPr lang="nl-NL" altLang="nl-NL" sz="2000" dirty="0"/>
          </a:p>
        </p:txBody>
      </p:sp>
    </p:spTree>
    <p:extLst>
      <p:ext uri="{BB962C8B-B14F-4D97-AF65-F5344CB8AC3E}">
        <p14:creationId xmlns:p14="http://schemas.microsoft.com/office/powerpoint/2010/main" val="1788271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1748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 err="1">
                <a:solidFill>
                  <a:srgbClr val="FF6620"/>
                </a:solidFill>
                <a:latin typeface="Arial Bold" pitchFamily="1" charset="0"/>
              </a:rPr>
              <a:t>To</a:t>
            </a:r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 do …</a:t>
            </a:r>
          </a:p>
        </p:txBody>
      </p:sp>
      <p:sp>
        <p:nvSpPr>
          <p:cNvPr id="31749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Niet meer volstaan met ‘contactpersoon’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Wettelijk vertegenwoordiger vaak noodzakelijk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Kennis van ouderenmisbruik / financiële uitbuiting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nl-NL" sz="2000" dirty="0"/>
              <a:t>Kennis van behandelen aanvragen wilsbekwaamheid, mede </a:t>
            </a:r>
            <a:r>
              <a:rPr lang="nl-NL" altLang="nl-NL" sz="2000" dirty="0" err="1"/>
              <a:t>tbv</a:t>
            </a:r>
            <a:r>
              <a:rPr lang="nl-NL" altLang="nl-NL" sz="2000" dirty="0"/>
              <a:t> volmacht of bewind, mentorschap, curatele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algn="ctr" eaLnBrk="1" hangingPunct="1">
              <a:spcBef>
                <a:spcPct val="20000"/>
              </a:spcBef>
            </a:pPr>
            <a:endParaRPr lang="nl-NL" altLang="nl-NL" sz="2000" dirty="0"/>
          </a:p>
        </p:txBody>
      </p:sp>
    </p:spTree>
    <p:extLst>
      <p:ext uri="{BB962C8B-B14F-4D97-AF65-F5344CB8AC3E}">
        <p14:creationId xmlns:p14="http://schemas.microsoft.com/office/powerpoint/2010/main" val="2946528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Nd9GcSIuj-2PNtWcbC1wlxEmDbpbZJpAPEtqfsA_zRLzv7qqUfZbXd7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92" y="1059140"/>
            <a:ext cx="6445017" cy="359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130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dirty="0">
                <a:solidFill>
                  <a:schemeClr val="tx2"/>
                </a:solidFill>
                <a:ea typeface="ＭＳ Ｐゴシック" charset="0"/>
                <a:cs typeface="Arial Bold" charset="0"/>
              </a:rPr>
              <a:t>… € …</a:t>
            </a:r>
            <a:br>
              <a:rPr lang="nl-NL" sz="3600" dirty="0">
                <a:solidFill>
                  <a:schemeClr val="tx2"/>
                </a:solidFill>
                <a:ea typeface="ＭＳ Ｐゴシック" charset="0"/>
                <a:cs typeface="Arial Bold" charset="0"/>
              </a:rPr>
            </a:br>
            <a:br>
              <a:rPr lang="nl-NL" sz="3600" dirty="0">
                <a:solidFill>
                  <a:schemeClr val="tx2"/>
                </a:solidFill>
                <a:ea typeface="ＭＳ Ｐゴシック" charset="0"/>
                <a:cs typeface="Arial Bold" charset="0"/>
              </a:rPr>
            </a:br>
            <a:r>
              <a:rPr lang="nl-NL" sz="3600" dirty="0">
                <a:solidFill>
                  <a:schemeClr val="tx2"/>
                </a:solidFill>
                <a:ea typeface="ＭＳ Ｐゴシック" charset="0"/>
                <a:cs typeface="Arial Bold" charset="0"/>
              </a:rPr>
              <a:t>Hoeveel ?</a:t>
            </a:r>
            <a:br>
              <a:rPr lang="nl-NL" sz="3600" dirty="0">
                <a:solidFill>
                  <a:schemeClr val="tx2"/>
                </a:solidFill>
                <a:ea typeface="ＭＳ Ｐゴシック" charset="0"/>
                <a:cs typeface="Arial Bold" charset="0"/>
              </a:rPr>
            </a:br>
            <a:br>
              <a:rPr lang="nl-NL" sz="3600" dirty="0">
                <a:solidFill>
                  <a:schemeClr val="tx2"/>
                </a:solidFill>
                <a:ea typeface="ＭＳ Ｐゴシック" charset="0"/>
                <a:cs typeface="Arial Bold" charset="0"/>
              </a:rPr>
            </a:br>
            <a:r>
              <a:rPr lang="nl-NL" sz="3600" dirty="0">
                <a:solidFill>
                  <a:schemeClr val="tx2"/>
                </a:solidFill>
                <a:ea typeface="ＭＳ Ｐゴシック" charset="0"/>
                <a:cs typeface="Arial Bold" charset="0"/>
              </a:rPr>
              <a:t>Wie betaalt ?</a:t>
            </a:r>
            <a:endParaRPr lang="nl-NL" sz="3600" dirty="0">
              <a:ea typeface="ＭＳ Ｐゴシック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45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41987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41988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Vragen ?</a:t>
            </a:r>
          </a:p>
        </p:txBody>
      </p:sp>
      <p:sp>
        <p:nvSpPr>
          <p:cNvPr id="9221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marL="285739" indent="-285739">
              <a:spcBef>
                <a:spcPct val="20000"/>
              </a:spcBef>
              <a:defRPr/>
            </a:pPr>
            <a:endParaRPr lang="nl-NL" sz="1500" dirty="0">
              <a:latin typeface="Arial" charset="0"/>
              <a:ea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sz="3667" dirty="0">
                <a:solidFill>
                  <a:srgbClr val="FF0000"/>
                </a:solidFill>
                <a:latin typeface="Verdana" pitchFamily="34" charset="0"/>
                <a:ea typeface="ＭＳ Ｐゴシック" pitchFamily="1" charset="-128"/>
                <a:cs typeface="Arial Bold" pitchFamily="1" charset="0"/>
              </a:rPr>
              <a:t>				</a:t>
            </a:r>
            <a:r>
              <a:rPr lang="nl-NL" sz="3667" dirty="0">
                <a:solidFill>
                  <a:srgbClr val="66FF33"/>
                </a:solidFill>
                <a:latin typeface="Verdana" pitchFamily="34" charset="0"/>
                <a:ea typeface="ＭＳ Ｐゴシック" pitchFamily="1" charset="-128"/>
                <a:cs typeface="Arial Bold" pitchFamily="1" charset="0"/>
              </a:rPr>
              <a:t>?</a:t>
            </a:r>
            <a:r>
              <a:rPr lang="nl-NL" sz="3667" dirty="0">
                <a:solidFill>
                  <a:srgbClr val="FF0000"/>
                </a:solidFill>
                <a:latin typeface="Verdana" pitchFamily="34" charset="0"/>
                <a:ea typeface="ＭＳ Ｐゴシック" pitchFamily="1" charset="-128"/>
                <a:cs typeface="Arial Bold" pitchFamily="1" charset="0"/>
              </a:rPr>
              <a:t>							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000" dirty="0">
                <a:latin typeface="Verdana" pitchFamily="34" charset="0"/>
                <a:ea typeface="ＭＳ Ｐゴシック" pitchFamily="1" charset="-128"/>
                <a:cs typeface="Arial Bold" pitchFamily="1" charset="0"/>
              </a:rPr>
              <a:t>			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000" dirty="0">
                <a:latin typeface="Verdana" pitchFamily="34" charset="0"/>
                <a:ea typeface="ＭＳ Ｐゴシック" pitchFamily="1" charset="-128"/>
                <a:cs typeface="Arial Bold" pitchFamily="1" charset="0"/>
              </a:rPr>
              <a:t>		</a:t>
            </a:r>
            <a:r>
              <a:rPr lang="nl-NL" sz="2000" dirty="0">
                <a:solidFill>
                  <a:srgbClr val="666633"/>
                </a:solidFill>
                <a:latin typeface="Verdana" pitchFamily="34" charset="0"/>
                <a:ea typeface="ＭＳ Ｐゴシック" pitchFamily="1" charset="-128"/>
                <a:cs typeface="Arial Bold" pitchFamily="1" charset="0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000" dirty="0">
                <a:latin typeface="Verdana" pitchFamily="34" charset="0"/>
                <a:ea typeface="ＭＳ Ｐゴシック" pitchFamily="1" charset="-128"/>
                <a:cs typeface="Arial Bold" pitchFamily="1" charset="0"/>
              </a:rPr>
              <a:t>							</a:t>
            </a:r>
            <a:r>
              <a:rPr lang="nl-NL" sz="3667" dirty="0">
                <a:solidFill>
                  <a:srgbClr val="FFFF00"/>
                </a:solidFill>
                <a:latin typeface="Verdana" pitchFamily="34" charset="0"/>
                <a:ea typeface="ＭＳ Ｐゴシック" pitchFamily="1" charset="-128"/>
                <a:cs typeface="Arial Bold" pitchFamily="1" charset="0"/>
              </a:rPr>
              <a:t>?</a:t>
            </a:r>
            <a:r>
              <a:rPr lang="nl-NL" sz="3667" dirty="0">
                <a:solidFill>
                  <a:srgbClr val="3333CC"/>
                </a:solidFill>
                <a:latin typeface="Verdana" pitchFamily="34" charset="0"/>
                <a:ea typeface="ＭＳ Ｐゴシック" pitchFamily="1" charset="-128"/>
                <a:cs typeface="Arial Bold" pitchFamily="1" charset="0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000" dirty="0">
                <a:latin typeface="Verdana" pitchFamily="34" charset="0"/>
                <a:ea typeface="ＭＳ Ｐゴシック" pitchFamily="1" charset="-128"/>
                <a:cs typeface="Arial Bold" pitchFamily="1" charset="0"/>
              </a:rPr>
              <a:t>			</a:t>
            </a:r>
            <a:r>
              <a:rPr lang="nl-NL" sz="4500" dirty="0">
                <a:solidFill>
                  <a:srgbClr val="FF0000"/>
                </a:solidFill>
                <a:latin typeface="Verdana" pitchFamily="34" charset="0"/>
                <a:ea typeface="ＭＳ Ｐゴシック" pitchFamily="1" charset="-128"/>
                <a:cs typeface="Arial Bold" pitchFamily="1" charset="0"/>
              </a:rPr>
              <a:t>?</a:t>
            </a:r>
            <a:r>
              <a:rPr lang="nl-NL" sz="4500" dirty="0">
                <a:solidFill>
                  <a:srgbClr val="3333CC"/>
                </a:solidFill>
                <a:latin typeface="Verdana" pitchFamily="34" charset="0"/>
                <a:ea typeface="ＭＳ Ｐゴシック" pitchFamily="1" charset="-128"/>
                <a:cs typeface="Arial Bold" pitchFamily="1" charset="0"/>
              </a:rPr>
              <a:t>?</a:t>
            </a:r>
            <a:r>
              <a:rPr lang="nl-NL" sz="4500" dirty="0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  <a:cs typeface="Arial Bold" pitchFamily="1" charset="0"/>
              </a:rPr>
              <a:t>?</a:t>
            </a:r>
            <a:endParaRPr lang="en-US" sz="2000" dirty="0">
              <a:latin typeface="Arial Bold" pitchFamily="1" charset="0"/>
              <a:ea typeface="ＭＳ Ｐゴシック" pitchFamily="1" charset="-128"/>
              <a:cs typeface="Arial Bold" pitchFamily="1" charset="0"/>
            </a:endParaRPr>
          </a:p>
          <a:p>
            <a:pPr marL="285739" indent="-285739" algn="ctr">
              <a:spcBef>
                <a:spcPct val="20000"/>
              </a:spcBef>
              <a:defRPr/>
            </a:pPr>
            <a:endParaRPr lang="nl-NL" sz="2000" dirty="0"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0567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dirty="0">
                <a:solidFill>
                  <a:schemeClr val="tx2"/>
                </a:solidFill>
                <a:ea typeface="ＭＳ Ｐゴシック" charset="0"/>
                <a:cs typeface="Arial Bold" charset="0"/>
              </a:rPr>
              <a:t>DANK VOOR UW AANDACHT</a:t>
            </a:r>
            <a:br>
              <a:rPr lang="nl-NL" sz="3600" dirty="0">
                <a:solidFill>
                  <a:schemeClr val="tx2"/>
                </a:solidFill>
                <a:ea typeface="ＭＳ Ｐゴシック" charset="0"/>
                <a:cs typeface="Arial Bold" charset="0"/>
              </a:rPr>
            </a:br>
            <a:br>
              <a:rPr lang="nl-NL" sz="3600" dirty="0">
                <a:solidFill>
                  <a:schemeClr val="tx2"/>
                </a:solidFill>
                <a:ea typeface="ＭＳ Ｐゴシック" charset="0"/>
                <a:cs typeface="Arial Bold" charset="0"/>
              </a:rPr>
            </a:br>
            <a:r>
              <a:rPr lang="nl-NL" sz="3600" dirty="0">
                <a:solidFill>
                  <a:schemeClr val="tx2"/>
                </a:solidFill>
                <a:ea typeface="ＭＳ Ｐゴシック" charset="0"/>
                <a:cs typeface="Arial Bold" charset="0"/>
              </a:rPr>
              <a:t>EN   PARTICIPATIE</a:t>
            </a:r>
            <a:br>
              <a:rPr lang="nl-NL" sz="3600" dirty="0">
                <a:solidFill>
                  <a:schemeClr val="tx2"/>
                </a:solidFill>
                <a:ea typeface="ＭＳ Ｐゴシック" charset="0"/>
                <a:cs typeface="Arial Bold" charset="0"/>
              </a:rPr>
            </a:br>
            <a:endParaRPr lang="nl-NL" sz="3600" dirty="0">
              <a:ea typeface="ＭＳ Ｐゴシック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64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9939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39940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000" b="1" dirty="0">
                <a:solidFill>
                  <a:srgbClr val="FF6620"/>
                </a:solidFill>
                <a:latin typeface="Arial Bold" pitchFamily="1" charset="0"/>
              </a:rPr>
              <a:t>Theo Trompetter, arts</a:t>
            </a:r>
          </a:p>
        </p:txBody>
      </p:sp>
      <p:sp>
        <p:nvSpPr>
          <p:cNvPr id="19461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251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39" indent="-285739" algn="ctr">
              <a:spcBef>
                <a:spcPct val="20000"/>
              </a:spcBef>
              <a:defRPr/>
            </a:pPr>
            <a:r>
              <a:rPr lang="nl-NL" sz="2400" dirty="0">
                <a:latin typeface="Arial" charset="0"/>
                <a:ea typeface="ＭＳ Ｐゴシック" pitchFamily="1" charset="-128"/>
              </a:rPr>
              <a:t>Trompetter &amp; Partners</a:t>
            </a:r>
          </a:p>
          <a:p>
            <a:pPr marL="285739" indent="-285739" algn="ctr">
              <a:spcBef>
                <a:spcPct val="20000"/>
              </a:spcBef>
              <a:defRPr/>
            </a:pPr>
            <a:r>
              <a:rPr lang="nl-NL" sz="2400" dirty="0">
                <a:latin typeface="Arial" charset="0"/>
                <a:ea typeface="ＭＳ Ｐゴシック" pitchFamily="1" charset="-128"/>
              </a:rPr>
              <a:t>sociaal-medische expertise</a:t>
            </a:r>
          </a:p>
          <a:p>
            <a:pPr marL="285739" indent="-285739" algn="ctr">
              <a:spcBef>
                <a:spcPct val="20000"/>
              </a:spcBef>
              <a:defRPr/>
            </a:pPr>
            <a:endParaRPr lang="nl-NL" sz="2400" dirty="0">
              <a:latin typeface="Arial" charset="0"/>
              <a:ea typeface="ＭＳ Ｐゴシック" pitchFamily="1" charset="-128"/>
            </a:endParaRPr>
          </a:p>
          <a:p>
            <a:pPr marL="285739" indent="-285739" algn="ctr">
              <a:spcBef>
                <a:spcPct val="20000"/>
              </a:spcBef>
              <a:defRPr/>
            </a:pPr>
            <a:r>
              <a:rPr lang="nl-NL" sz="2400" dirty="0">
                <a:latin typeface="Arial" charset="0"/>
                <a:ea typeface="ＭＳ Ｐゴシック" pitchFamily="1" charset="-128"/>
              </a:rPr>
              <a:t>085 – 040 90 71</a:t>
            </a:r>
          </a:p>
          <a:p>
            <a:pPr marL="285739" indent="-285739" algn="ctr">
              <a:spcBef>
                <a:spcPct val="20000"/>
              </a:spcBef>
              <a:defRPr/>
            </a:pPr>
            <a:endParaRPr lang="nl-NL" sz="2400" dirty="0">
              <a:latin typeface="Arial" charset="0"/>
              <a:ea typeface="ＭＳ Ｐゴシック" pitchFamily="1" charset="-128"/>
            </a:endParaRPr>
          </a:p>
          <a:p>
            <a:pPr marL="285739" indent="-285739" algn="ctr">
              <a:spcBef>
                <a:spcPct val="20000"/>
              </a:spcBef>
              <a:defRPr/>
            </a:pPr>
            <a:r>
              <a:rPr lang="nl-NL" sz="2400" dirty="0">
                <a:latin typeface="Arial" charset="0"/>
                <a:ea typeface="ＭＳ Ｐゴシック" pitchFamily="1" charset="-128"/>
              </a:rPr>
              <a:t>www.tpsme.nl</a:t>
            </a:r>
          </a:p>
        </p:txBody>
      </p:sp>
    </p:spTree>
    <p:extLst>
      <p:ext uri="{BB962C8B-B14F-4D97-AF65-F5344CB8AC3E}">
        <p14:creationId xmlns:p14="http://schemas.microsoft.com/office/powerpoint/2010/main" val="133507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A1F93-F6D6-4D3E-B37F-258EF0F6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BF6C2D4-834A-4D24-B20C-72234A998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267" y="1460500"/>
            <a:ext cx="4859866" cy="3644900"/>
          </a:xfrm>
        </p:spPr>
      </p:pic>
    </p:spTree>
    <p:extLst>
      <p:ext uri="{BB962C8B-B14F-4D97-AF65-F5344CB8AC3E}">
        <p14:creationId xmlns:p14="http://schemas.microsoft.com/office/powerpoint/2010/main" val="337843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485900" y="812006"/>
            <a:ext cx="6172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nl-NL" sz="2700" b="1" dirty="0">
                <a:solidFill>
                  <a:srgbClr val="FF6620"/>
                </a:solidFill>
              </a:rPr>
              <a:t>  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4294967295"/>
          </p:nvPr>
        </p:nvSpPr>
        <p:spPr bwMode="auto">
          <a:xfrm>
            <a:off x="1545153" y="1733759"/>
            <a:ext cx="6172200" cy="33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r>
              <a:rPr lang="en-US" altLang="nl-NL" sz="1800" dirty="0" err="1">
                <a:solidFill>
                  <a:schemeClr val="tx1"/>
                </a:solidFill>
              </a:rPr>
              <a:t>Verpleeghuisarts</a:t>
            </a:r>
            <a:r>
              <a:rPr lang="en-US" altLang="nl-NL" sz="1800" dirty="0">
                <a:solidFill>
                  <a:schemeClr val="tx1"/>
                </a:solidFill>
              </a:rPr>
              <a:t> </a:t>
            </a:r>
            <a:r>
              <a:rPr lang="en-US" altLang="nl-NL" sz="1800" dirty="0" err="1">
                <a:solidFill>
                  <a:schemeClr val="tx1"/>
                </a:solidFill>
              </a:rPr>
              <a:t>én</a:t>
            </a:r>
            <a:r>
              <a:rPr lang="en-US" altLang="nl-NL" sz="1800" dirty="0">
                <a:solidFill>
                  <a:schemeClr val="tx1"/>
                </a:solidFill>
              </a:rPr>
              <a:t> </a:t>
            </a:r>
            <a:r>
              <a:rPr lang="en-US" altLang="nl-NL" sz="1800" dirty="0" err="1">
                <a:solidFill>
                  <a:schemeClr val="tx1"/>
                </a:solidFill>
              </a:rPr>
              <a:t>forensisch</a:t>
            </a:r>
            <a:r>
              <a:rPr lang="en-US" altLang="nl-NL" sz="1800" dirty="0">
                <a:solidFill>
                  <a:schemeClr val="tx1"/>
                </a:solidFill>
              </a:rPr>
              <a:t> arts (</a:t>
            </a:r>
            <a:r>
              <a:rPr lang="en-US" altLang="nl-NL" sz="1800" dirty="0" err="1">
                <a:solidFill>
                  <a:schemeClr val="tx1"/>
                </a:solidFill>
              </a:rPr>
              <a:t>gerechtelijk</a:t>
            </a:r>
            <a:r>
              <a:rPr lang="en-US" altLang="nl-NL" sz="1800" dirty="0">
                <a:solidFill>
                  <a:schemeClr val="tx1"/>
                </a:solidFill>
              </a:rPr>
              <a:t> </a:t>
            </a:r>
            <a:r>
              <a:rPr lang="en-US" altLang="nl-NL" sz="1800" dirty="0" err="1">
                <a:solidFill>
                  <a:schemeClr val="tx1"/>
                </a:solidFill>
              </a:rPr>
              <a:t>geneeskundige</a:t>
            </a:r>
            <a:r>
              <a:rPr lang="en-US" altLang="nl-NL" sz="1800" dirty="0">
                <a:solidFill>
                  <a:schemeClr val="tx1"/>
                </a:solidFill>
              </a:rPr>
              <a:t>)</a:t>
            </a:r>
          </a:p>
          <a:p>
            <a:endParaRPr lang="en-US" altLang="nl-NL" sz="1800" dirty="0">
              <a:solidFill>
                <a:schemeClr val="tx1"/>
              </a:solidFill>
            </a:endParaRPr>
          </a:p>
          <a:p>
            <a:r>
              <a:rPr lang="en-US" altLang="nl-NL" sz="1800" dirty="0" err="1">
                <a:solidFill>
                  <a:schemeClr val="tx1"/>
                </a:solidFill>
              </a:rPr>
              <a:t>Medisch</a:t>
            </a:r>
            <a:r>
              <a:rPr lang="en-US" altLang="nl-NL" sz="1800" dirty="0">
                <a:solidFill>
                  <a:schemeClr val="tx1"/>
                </a:solidFill>
              </a:rPr>
              <a:t> </a:t>
            </a:r>
            <a:r>
              <a:rPr lang="en-US" altLang="nl-NL" sz="1800" dirty="0" err="1">
                <a:solidFill>
                  <a:schemeClr val="tx1"/>
                </a:solidFill>
              </a:rPr>
              <a:t>adviseur</a:t>
            </a:r>
            <a:r>
              <a:rPr lang="en-US" altLang="nl-NL" sz="1800" dirty="0">
                <a:solidFill>
                  <a:schemeClr val="tx1"/>
                </a:solidFill>
              </a:rPr>
              <a:t> en </a:t>
            </a:r>
            <a:r>
              <a:rPr lang="en-US" altLang="nl-NL" sz="1800" dirty="0" err="1">
                <a:solidFill>
                  <a:schemeClr val="tx1"/>
                </a:solidFill>
              </a:rPr>
              <a:t>landelijk</a:t>
            </a:r>
            <a:r>
              <a:rPr lang="en-US" altLang="nl-NL" sz="1800" dirty="0">
                <a:solidFill>
                  <a:schemeClr val="tx1"/>
                </a:solidFill>
              </a:rPr>
              <a:t> </a:t>
            </a:r>
            <a:r>
              <a:rPr lang="en-US" altLang="nl-NL" sz="1800" dirty="0" err="1">
                <a:solidFill>
                  <a:schemeClr val="tx1"/>
                </a:solidFill>
              </a:rPr>
              <a:t>opleider</a:t>
            </a:r>
            <a:r>
              <a:rPr lang="en-US" altLang="nl-NL" sz="1800" dirty="0">
                <a:solidFill>
                  <a:schemeClr val="tx1"/>
                </a:solidFill>
              </a:rPr>
              <a:t> </a:t>
            </a:r>
            <a:r>
              <a:rPr lang="en-US" altLang="nl-NL" sz="1800" dirty="0" err="1">
                <a:solidFill>
                  <a:schemeClr val="tx1"/>
                </a:solidFill>
              </a:rPr>
              <a:t>medisch</a:t>
            </a:r>
            <a:r>
              <a:rPr lang="en-US" altLang="nl-NL" sz="1800" dirty="0">
                <a:solidFill>
                  <a:schemeClr val="tx1"/>
                </a:solidFill>
              </a:rPr>
              <a:t> </a:t>
            </a:r>
            <a:r>
              <a:rPr lang="en-US" altLang="nl-NL" sz="1800" dirty="0" err="1">
                <a:solidFill>
                  <a:schemeClr val="tx1"/>
                </a:solidFill>
              </a:rPr>
              <a:t>adviseurs</a:t>
            </a:r>
            <a:r>
              <a:rPr lang="en-US" altLang="nl-NL" sz="1800" dirty="0">
                <a:solidFill>
                  <a:schemeClr val="tx1"/>
                </a:solidFill>
              </a:rPr>
              <a:t> ‘</a:t>
            </a:r>
            <a:r>
              <a:rPr lang="en-US" altLang="nl-NL" sz="1800" dirty="0" err="1">
                <a:solidFill>
                  <a:schemeClr val="tx1"/>
                </a:solidFill>
              </a:rPr>
              <a:t>maatschappij</a:t>
            </a:r>
            <a:r>
              <a:rPr lang="en-US" altLang="nl-NL" sz="1800" dirty="0">
                <a:solidFill>
                  <a:schemeClr val="tx1"/>
                </a:solidFill>
              </a:rPr>
              <a:t> en </a:t>
            </a:r>
            <a:r>
              <a:rPr lang="en-US" altLang="nl-NL" sz="1800" dirty="0" err="1">
                <a:solidFill>
                  <a:schemeClr val="tx1"/>
                </a:solidFill>
              </a:rPr>
              <a:t>gezondheid</a:t>
            </a:r>
            <a:r>
              <a:rPr lang="en-US" altLang="nl-NL" sz="1800" dirty="0">
                <a:solidFill>
                  <a:schemeClr val="tx1"/>
                </a:solidFill>
              </a:rPr>
              <a:t>’ / </a:t>
            </a:r>
            <a:r>
              <a:rPr lang="en-US" altLang="nl-NL" sz="1800" dirty="0" err="1">
                <a:solidFill>
                  <a:schemeClr val="tx1"/>
                </a:solidFill>
              </a:rPr>
              <a:t>indicatie</a:t>
            </a:r>
            <a:r>
              <a:rPr lang="en-US" altLang="nl-NL" sz="1800" dirty="0">
                <a:solidFill>
                  <a:schemeClr val="tx1"/>
                </a:solidFill>
              </a:rPr>
              <a:t> en </a:t>
            </a:r>
            <a:r>
              <a:rPr lang="en-US" altLang="nl-NL" sz="1800" dirty="0" err="1">
                <a:solidFill>
                  <a:schemeClr val="tx1"/>
                </a:solidFill>
              </a:rPr>
              <a:t>advies</a:t>
            </a:r>
            <a:r>
              <a:rPr lang="en-US" altLang="nl-NL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nl-NL" sz="1800" dirty="0">
                <a:solidFill>
                  <a:schemeClr val="tx1"/>
                </a:solidFill>
              </a:rPr>
              <a:t>over </a:t>
            </a:r>
            <a:r>
              <a:rPr lang="en-US" altLang="nl-NL" sz="1800" dirty="0" err="1">
                <a:solidFill>
                  <a:schemeClr val="tx1"/>
                </a:solidFill>
              </a:rPr>
              <a:t>zorg</a:t>
            </a:r>
            <a:r>
              <a:rPr lang="en-US" altLang="nl-NL" sz="1800" dirty="0">
                <a:solidFill>
                  <a:schemeClr val="tx1"/>
                </a:solidFill>
              </a:rPr>
              <a:t> en </a:t>
            </a:r>
            <a:r>
              <a:rPr lang="en-US" altLang="nl-NL" sz="1800" dirty="0" err="1">
                <a:solidFill>
                  <a:schemeClr val="tx1"/>
                </a:solidFill>
              </a:rPr>
              <a:t>voorzieningen</a:t>
            </a:r>
            <a:r>
              <a:rPr lang="en-US" altLang="nl-NL" sz="1800" dirty="0">
                <a:solidFill>
                  <a:schemeClr val="tx1"/>
                </a:solidFill>
              </a:rPr>
              <a:t> in het </a:t>
            </a:r>
            <a:r>
              <a:rPr lang="en-US" altLang="nl-NL" sz="1800" dirty="0" err="1">
                <a:solidFill>
                  <a:schemeClr val="tx1"/>
                </a:solidFill>
              </a:rPr>
              <a:t>sociale</a:t>
            </a:r>
            <a:r>
              <a:rPr lang="en-US" altLang="nl-NL" sz="1800" dirty="0">
                <a:solidFill>
                  <a:schemeClr val="tx1"/>
                </a:solidFill>
              </a:rPr>
              <a:t> </a:t>
            </a:r>
            <a:r>
              <a:rPr lang="en-US" altLang="nl-NL" sz="1800" dirty="0" err="1">
                <a:solidFill>
                  <a:schemeClr val="tx1"/>
                </a:solidFill>
              </a:rPr>
              <a:t>domein</a:t>
            </a:r>
            <a:r>
              <a:rPr lang="en-US" altLang="nl-NL" sz="1800" dirty="0">
                <a:solidFill>
                  <a:schemeClr val="tx1"/>
                </a:solidFill>
              </a:rPr>
              <a:t>.</a:t>
            </a:r>
          </a:p>
          <a:p>
            <a:endParaRPr lang="en-US" altLang="nl-NL" sz="1800" dirty="0">
              <a:solidFill>
                <a:schemeClr val="tx1"/>
              </a:solidFill>
            </a:endParaRPr>
          </a:p>
          <a:p>
            <a:r>
              <a:rPr lang="en-US" altLang="nl-NL" sz="1800" dirty="0" err="1">
                <a:solidFill>
                  <a:schemeClr val="tx1"/>
                </a:solidFill>
              </a:rPr>
              <a:t>Ontwikkeling</a:t>
            </a:r>
            <a:r>
              <a:rPr lang="en-US" altLang="nl-NL" sz="1800" dirty="0">
                <a:solidFill>
                  <a:schemeClr val="tx1"/>
                </a:solidFill>
              </a:rPr>
              <a:t> ‘</a:t>
            </a:r>
            <a:r>
              <a:rPr lang="en-US" altLang="nl-NL" sz="1800" dirty="0" err="1">
                <a:solidFill>
                  <a:schemeClr val="tx1"/>
                </a:solidFill>
              </a:rPr>
              <a:t>levenstestament</a:t>
            </a:r>
            <a:r>
              <a:rPr lang="en-US" altLang="nl-NL" sz="1800" dirty="0">
                <a:solidFill>
                  <a:schemeClr val="tx1"/>
                </a:solidFill>
              </a:rPr>
              <a:t>’ en </a:t>
            </a:r>
            <a:r>
              <a:rPr lang="en-US" altLang="nl-NL" sz="1800" dirty="0" err="1">
                <a:solidFill>
                  <a:schemeClr val="tx1"/>
                </a:solidFill>
              </a:rPr>
              <a:t>medische</a:t>
            </a:r>
            <a:r>
              <a:rPr lang="en-US" altLang="nl-NL" sz="1800" dirty="0">
                <a:solidFill>
                  <a:schemeClr val="tx1"/>
                </a:solidFill>
              </a:rPr>
              <a:t> </a:t>
            </a:r>
            <a:r>
              <a:rPr lang="en-US" altLang="nl-NL" sz="1800" dirty="0" err="1">
                <a:solidFill>
                  <a:schemeClr val="tx1"/>
                </a:solidFill>
              </a:rPr>
              <a:t>verklaringen</a:t>
            </a:r>
            <a:r>
              <a:rPr lang="en-US" altLang="nl-NL" sz="1800" dirty="0">
                <a:solidFill>
                  <a:schemeClr val="tx1"/>
                </a:solidFill>
              </a:rPr>
              <a:t>:</a:t>
            </a:r>
          </a:p>
          <a:p>
            <a:r>
              <a:rPr lang="en-US" altLang="nl-NL" sz="18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afdeling</a:t>
            </a:r>
            <a:r>
              <a:rPr lang="en-US" altLang="nl-NL" sz="1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18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medisch</a:t>
            </a:r>
            <a:r>
              <a:rPr lang="en-US" altLang="nl-NL" sz="1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18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adviseurs</a:t>
            </a:r>
            <a:r>
              <a:rPr lang="en-US" altLang="nl-NL" sz="1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18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altLang="nl-NL" sz="1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sz="18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notariaat</a:t>
            </a:r>
            <a:r>
              <a:rPr lang="en-US" altLang="nl-NL" sz="1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en-US" altLang="nl-NL" sz="18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rechtbanken</a:t>
            </a:r>
            <a:r>
              <a:rPr lang="en-US" altLang="nl-NL" sz="1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143000" y="584729"/>
            <a:ext cx="6858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nl-NL" sz="3000" b="1" dirty="0" err="1">
                <a:solidFill>
                  <a:srgbClr val="FF6620"/>
                </a:solidFill>
              </a:rPr>
              <a:t>Wettelijk</a:t>
            </a:r>
            <a:r>
              <a:rPr lang="en-US" altLang="nl-NL" sz="3000" b="1" dirty="0">
                <a:solidFill>
                  <a:srgbClr val="FF6620"/>
                </a:solidFill>
              </a:rPr>
              <a:t> </a:t>
            </a:r>
            <a:r>
              <a:rPr lang="en-US" altLang="nl-NL" sz="3000" b="1" dirty="0" err="1">
                <a:solidFill>
                  <a:srgbClr val="FF6620"/>
                </a:solidFill>
              </a:rPr>
              <a:t>vertegenwoordiger</a:t>
            </a:r>
            <a:r>
              <a:rPr lang="en-US" altLang="nl-NL" sz="3000" b="1" dirty="0">
                <a:solidFill>
                  <a:srgbClr val="FF6620"/>
                </a:solidFill>
              </a:rPr>
              <a:t> 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4294967295"/>
          </p:nvPr>
        </p:nvSpPr>
        <p:spPr bwMode="auto">
          <a:xfrm>
            <a:off x="1208837" y="1608898"/>
            <a:ext cx="6858000" cy="377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  <a:p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Bank-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volmacht</a:t>
            </a:r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  <a:p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Notariële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volmacht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 /</a:t>
            </a:r>
          </a:p>
          <a:p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Levenstestament</a:t>
            </a:r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  <a:p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  <a:p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Bewindvoerder</a:t>
            </a:r>
          </a:p>
          <a:p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Mentor</a:t>
            </a:r>
          </a:p>
          <a:p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Curator</a:t>
            </a:r>
          </a:p>
        </p:txBody>
      </p:sp>
    </p:spTree>
    <p:extLst>
      <p:ext uri="{BB962C8B-B14F-4D97-AF65-F5344CB8AC3E}">
        <p14:creationId xmlns:p14="http://schemas.microsoft.com/office/powerpoint/2010/main" val="379961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143000" y="584729"/>
            <a:ext cx="6858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nl-NL" sz="3000" b="1" dirty="0">
                <a:solidFill>
                  <a:srgbClr val="FF6620"/>
                </a:solidFill>
              </a:rPr>
              <a:t>VIA / EPN Protocol </a:t>
            </a:r>
            <a:r>
              <a:rPr lang="en-US" altLang="nl-NL" sz="3000" b="1" dirty="0" err="1">
                <a:solidFill>
                  <a:srgbClr val="FF6620"/>
                </a:solidFill>
              </a:rPr>
              <a:t>wils</a:t>
            </a:r>
            <a:r>
              <a:rPr lang="en-US" altLang="nl-NL" sz="3000" b="1" dirty="0">
                <a:solidFill>
                  <a:srgbClr val="FF6620"/>
                </a:solidFill>
              </a:rPr>
              <a:t>(on)</a:t>
            </a:r>
            <a:r>
              <a:rPr lang="en-US" altLang="nl-NL" sz="3000" b="1" dirty="0" err="1">
                <a:solidFill>
                  <a:srgbClr val="FF6620"/>
                </a:solidFill>
              </a:rPr>
              <a:t>bekwaamheid</a:t>
            </a:r>
            <a:endParaRPr lang="en-US" altLang="nl-NL" sz="3000" b="1" dirty="0">
              <a:solidFill>
                <a:srgbClr val="FF6620"/>
              </a:solidFill>
            </a:endParaRP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4294967295"/>
          </p:nvPr>
        </p:nvSpPr>
        <p:spPr bwMode="auto">
          <a:xfrm>
            <a:off x="1208837" y="1608898"/>
            <a:ext cx="6858000" cy="377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endParaRPr lang="en-US" altLang="nl-NL" dirty="0">
              <a:solidFill>
                <a:srgbClr val="000000"/>
              </a:solidFill>
              <a:latin typeface="Arial Bold" pitchFamily="1" charset="0"/>
            </a:endParaRPr>
          </a:p>
          <a:p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N.a.v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.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ontwikkeling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levenstestament</a:t>
            </a:r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  <a:p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  <a:p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KNB protocol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twijfel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/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stappenplan</a:t>
            </a:r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  <a:p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  <a:p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Convenant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Rechtbanken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– VIA –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Notarissen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EPN</a:t>
            </a:r>
          </a:p>
          <a:p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  <a:p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VIA/EPN protocol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wils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(on)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bekwaamheid</a:t>
            </a:r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  <a:p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  <a:p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Onafhankelijke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medische</a:t>
            </a:r>
            <a:r>
              <a:rPr lang="en-US" altLang="nl-NL" dirty="0">
                <a:solidFill>
                  <a:schemeClr val="tx1"/>
                </a:solidFill>
                <a:latin typeface="Arial Bold" pitchFamily="1" charset="0"/>
              </a:rPr>
              <a:t> </a:t>
            </a:r>
            <a:r>
              <a:rPr lang="en-US" altLang="nl-NL" dirty="0" err="1">
                <a:solidFill>
                  <a:schemeClr val="tx1"/>
                </a:solidFill>
                <a:latin typeface="Arial Bold" pitchFamily="1" charset="0"/>
              </a:rPr>
              <a:t>verklaringen</a:t>
            </a:r>
            <a:endParaRPr lang="en-US" altLang="nl-NL" dirty="0">
              <a:solidFill>
                <a:schemeClr val="tx1"/>
              </a:solidFill>
              <a:latin typeface="Arial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5045870" y="1485902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350"/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4086226" y="858442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350"/>
          </a:p>
        </p:txBody>
      </p:sp>
      <p:sp>
        <p:nvSpPr>
          <p:cNvPr id="7172" name="Titel 1"/>
          <p:cNvSpPr>
            <a:spLocks/>
          </p:cNvSpPr>
          <p:nvPr/>
        </p:nvSpPr>
        <p:spPr bwMode="auto">
          <a:xfrm>
            <a:off x="1608232" y="680857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2700" b="1" dirty="0">
              <a:solidFill>
                <a:srgbClr val="1A07A9"/>
              </a:solidFill>
              <a:latin typeface="Arial Bold" pitchFamily="1" charset="0"/>
            </a:endParaRPr>
          </a:p>
          <a:p>
            <a:pPr eaLnBrk="1" hangingPunct="1"/>
            <a:r>
              <a:rPr lang="nl-NL" altLang="nl-NL" sz="3300" b="1" dirty="0">
                <a:solidFill>
                  <a:srgbClr val="FF6620"/>
                </a:solidFill>
                <a:latin typeface="Arial Bold" pitchFamily="1" charset="0"/>
              </a:rPr>
              <a:t>VIA Register</a:t>
            </a:r>
          </a:p>
          <a:p>
            <a:pPr algn="ctr" eaLnBrk="1" hangingPunct="1"/>
            <a:r>
              <a:rPr lang="nl-NL" altLang="nl-NL" b="1" dirty="0">
                <a:solidFill>
                  <a:srgbClr val="FF6620"/>
                </a:solidFill>
                <a:latin typeface="Arial Bold" pitchFamily="1" charset="0"/>
              </a:rPr>
              <a:t>indicerende en adviserende artsen</a:t>
            </a:r>
          </a:p>
        </p:txBody>
      </p:sp>
      <p:sp>
        <p:nvSpPr>
          <p:cNvPr id="7173" name="Tijdelijke aanduiding voor inhoud 2"/>
          <p:cNvSpPr>
            <a:spLocks/>
          </p:cNvSpPr>
          <p:nvPr/>
        </p:nvSpPr>
        <p:spPr bwMode="auto">
          <a:xfrm>
            <a:off x="1485900" y="1679972"/>
            <a:ext cx="6172200" cy="226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350"/>
          </a:p>
          <a:p>
            <a:pPr eaLnBrk="1" hangingPunct="1">
              <a:spcBef>
                <a:spcPct val="20000"/>
              </a:spcBef>
            </a:pPr>
            <a:endParaRPr lang="nl-NL" altLang="nl-NL" sz="135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350"/>
          </a:p>
        </p:txBody>
      </p:sp>
      <p:graphicFrame>
        <p:nvGraphicFramePr>
          <p:cNvPr id="7174" name="Object 2"/>
          <p:cNvGraphicFramePr>
            <a:graphicFrameLocks noChangeAspect="1"/>
          </p:cNvGraphicFramePr>
          <p:nvPr/>
        </p:nvGraphicFramePr>
        <p:xfrm>
          <a:off x="2583656" y="1939529"/>
          <a:ext cx="3176588" cy="2520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600000" imgH="2857899" progId="Imaging.document">
                  <p:embed/>
                </p:oleObj>
              </mc:Choice>
              <mc:Fallback>
                <p:oleObj r:id="rId3" imgW="3600000" imgH="2857899" progId="Imaging.document">
                  <p:embed/>
                  <p:pic>
                    <p:nvPicPr>
                      <p:cNvPr id="71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656" y="1939529"/>
                        <a:ext cx="3176588" cy="2520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74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1268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Onafhankelijke medische beoordeling</a:t>
            </a:r>
          </a:p>
        </p:txBody>
      </p:sp>
      <p:sp>
        <p:nvSpPr>
          <p:cNvPr id="11269" name="Tijdelijke aanduiding voor inhoud 2"/>
          <p:cNvSpPr>
            <a:spLocks/>
          </p:cNvSpPr>
          <p:nvPr/>
        </p:nvSpPr>
        <p:spPr bwMode="auto">
          <a:xfrm>
            <a:off x="1143000" y="1549136"/>
            <a:ext cx="6858000" cy="339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nl-NL" altLang="nl-NL" sz="1500" dirty="0"/>
              <a:t>     </a:t>
            </a:r>
          </a:p>
          <a:p>
            <a:pPr marL="457200" indent="-457200" eaLnBrk="1" hangingPunct="1">
              <a:spcBef>
                <a:spcPct val="20000"/>
              </a:spcBef>
              <a:buAutoNum type="arabicPeriod"/>
            </a:pPr>
            <a:r>
              <a:rPr lang="nl-NL" altLang="nl-NL" sz="2000" dirty="0"/>
              <a:t>Bij twijfel wilsbekwaamheid (</a:t>
            </a:r>
            <a:r>
              <a:rPr lang="nl-NL" altLang="nl-NL" sz="2000" dirty="0" err="1"/>
              <a:t>vb</a:t>
            </a:r>
            <a:r>
              <a:rPr lang="nl-NL" altLang="nl-NL" sz="2000" dirty="0"/>
              <a:t> kan akte nog worden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       opgemaakt?)</a:t>
            </a:r>
          </a:p>
          <a:p>
            <a:pPr marL="0" indent="0" eaLnBrk="1" hangingPunct="1">
              <a:spcBef>
                <a:spcPct val="20000"/>
              </a:spcBef>
            </a:pPr>
            <a:endParaRPr lang="nl-NL" altLang="nl-NL" sz="2000" dirty="0"/>
          </a:p>
          <a:p>
            <a:pPr marL="457200" indent="-457200" eaLnBrk="1" hangingPunct="1">
              <a:spcBef>
                <a:spcPct val="20000"/>
              </a:spcBef>
              <a:buAutoNum type="arabicPeriod" startAt="2"/>
            </a:pPr>
            <a:r>
              <a:rPr lang="nl-NL" altLang="nl-NL" sz="2000" dirty="0"/>
              <a:t>Documenteren wilsbekwaamheid (ter voorkoming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       onduidelijkheid achteraf en evt. ter bescherming)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 </a:t>
            </a:r>
          </a:p>
          <a:p>
            <a:pPr marL="457200" indent="-457200" eaLnBrk="1" hangingPunct="1">
              <a:spcBef>
                <a:spcPct val="20000"/>
              </a:spcBef>
              <a:buAutoNum type="arabicPeriod" startAt="3"/>
            </a:pPr>
            <a:r>
              <a:rPr lang="nl-NL" altLang="nl-NL" sz="2000" dirty="0"/>
              <a:t>Wilsonbekwaamheid vaststellen (van kracht worden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      algemene volmacht / levenstestament)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</p:txBody>
      </p:sp>
    </p:spTree>
    <p:extLst>
      <p:ext uri="{BB962C8B-B14F-4D97-AF65-F5344CB8AC3E}">
        <p14:creationId xmlns:p14="http://schemas.microsoft.com/office/powerpoint/2010/main" val="391729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5098521" y="133350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4032250" y="636324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1500"/>
          </a:p>
        </p:txBody>
      </p:sp>
      <p:sp>
        <p:nvSpPr>
          <p:cNvPr id="11268" name="Titel 1"/>
          <p:cNvSpPr>
            <a:spLocks/>
          </p:cNvSpPr>
          <p:nvPr/>
        </p:nvSpPr>
        <p:spPr bwMode="auto">
          <a:xfrm>
            <a:off x="1143000" y="444500"/>
            <a:ext cx="685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3667" b="1" dirty="0">
                <a:solidFill>
                  <a:srgbClr val="FF6620"/>
                </a:solidFill>
                <a:latin typeface="Arial Bold" pitchFamily="1" charset="0"/>
              </a:rPr>
              <a:t>Onafhankelijke medische beoordeling</a:t>
            </a:r>
          </a:p>
        </p:txBody>
      </p:sp>
      <p:sp>
        <p:nvSpPr>
          <p:cNvPr id="11269" name="Tijdelijke aanduiding voor inhoud 2"/>
          <p:cNvSpPr>
            <a:spLocks/>
          </p:cNvSpPr>
          <p:nvPr/>
        </p:nvSpPr>
        <p:spPr bwMode="auto">
          <a:xfrm>
            <a:off x="1143000" y="1556756"/>
            <a:ext cx="6858000" cy="339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nl-NL" altLang="nl-NL" sz="1500" dirty="0"/>
              <a:t>  </a:t>
            </a:r>
            <a:r>
              <a:rPr lang="nl-NL" altLang="nl-NL" sz="2000" dirty="0"/>
              <a:t>Maar ook …objectief medische vaststelling:</a:t>
            </a:r>
          </a:p>
          <a:p>
            <a:pPr marL="0" indent="0" eaLnBrk="1" hangingPunct="1">
              <a:spcBef>
                <a:spcPct val="20000"/>
              </a:spcBef>
            </a:pPr>
            <a:endParaRPr lang="nl-NL" altLang="nl-NL" sz="2000" dirty="0"/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- Noodzaak bewindvoering / mentorschap / curatele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 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plus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 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nl-NL" altLang="nl-NL" sz="2000" dirty="0"/>
              <a:t>eventueel afgestemd met mogelijkheden Wlz / </a:t>
            </a:r>
            <a:r>
              <a:rPr lang="nl-NL" altLang="nl-NL" sz="2000" dirty="0" err="1"/>
              <a:t>Wzd</a:t>
            </a:r>
            <a:endParaRPr lang="nl-NL" altLang="nl-NL" sz="2000" dirty="0"/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  of individuele begeleiding Wmo en zelfs behandeling (Zvw)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l-NL" altLang="nl-NL" sz="2000" dirty="0"/>
              <a:t>  </a:t>
            </a:r>
          </a:p>
          <a:p>
            <a:pPr marL="0" indent="0" eaLnBrk="1" hangingPunct="1">
              <a:spcBef>
                <a:spcPct val="20000"/>
              </a:spcBef>
            </a:pPr>
            <a:endParaRPr lang="nl-NL" altLang="nl-NL" sz="2000" dirty="0"/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nl-NL" sz="1500" dirty="0"/>
          </a:p>
        </p:txBody>
      </p:sp>
    </p:spTree>
    <p:extLst>
      <p:ext uri="{BB962C8B-B14F-4D97-AF65-F5344CB8AC3E}">
        <p14:creationId xmlns:p14="http://schemas.microsoft.com/office/powerpoint/2010/main" val="2127575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SME 2.0">
  <a:themeElements>
    <a:clrScheme name="Aangepast 10">
      <a:dk1>
        <a:srgbClr val="00619E"/>
      </a:dk1>
      <a:lt1>
        <a:srgbClr val="FFFFFF"/>
      </a:lt1>
      <a:dk2>
        <a:srgbClr val="FF6620"/>
      </a:dk2>
      <a:lt2>
        <a:srgbClr val="FFFFFF"/>
      </a:lt2>
      <a:accent1>
        <a:srgbClr val="FF6620"/>
      </a:accent1>
      <a:accent2>
        <a:srgbClr val="00619E"/>
      </a:accent2>
      <a:accent3>
        <a:srgbClr val="000000"/>
      </a:accent3>
      <a:accent4>
        <a:srgbClr val="00FF00"/>
      </a:accent4>
      <a:accent5>
        <a:srgbClr val="FFFF00"/>
      </a:accent5>
      <a:accent6>
        <a:srgbClr val="FF0000"/>
      </a:accent6>
      <a:hlink>
        <a:srgbClr val="000000"/>
      </a:hlink>
      <a:folHlink>
        <a:srgbClr val="00619E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TPSME 2.0.thmx</Template>
  <TotalTime>375</TotalTime>
  <Words>968</Words>
  <Application>Microsoft Office PowerPoint</Application>
  <PresentationFormat>On-screen Show (16:10)</PresentationFormat>
  <Paragraphs>254</Paragraphs>
  <Slides>40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Bold</vt:lpstr>
      <vt:lpstr>Calibri</vt:lpstr>
      <vt:lpstr>Verdana</vt:lpstr>
      <vt:lpstr>TPSME 2.0</vt:lpstr>
      <vt:lpstr>Imaging.document</vt:lpstr>
      <vt:lpstr>PowerPoint Presentation</vt:lpstr>
      <vt:lpstr>PowerPoint Presentation</vt:lpstr>
      <vt:lpstr>Maatschappelijke ontwikkelingen  </vt:lpstr>
      <vt:lpstr>PowerPoint Presentation</vt:lpstr>
      <vt:lpstr>Wettelijk vertegenwoordiger </vt:lpstr>
      <vt:lpstr>VIA / EPN Protocol wils(on)bekwaamheid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Medisch perspectief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 € …  Hoeveel ?  Wie betaalt ?</vt:lpstr>
      <vt:lpstr>PowerPoint Presentation</vt:lpstr>
      <vt:lpstr>DANK VOOR UW AANDACHT  EN   PARTICIPATIE </vt:lpstr>
      <vt:lpstr>PowerPoint Presentation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Sharon Klaver</dc:creator>
  <cp:lastModifiedBy>KPMG</cp:lastModifiedBy>
  <cp:revision>63</cp:revision>
  <cp:lastPrinted>2023-10-18T19:08:59Z</cp:lastPrinted>
  <dcterms:created xsi:type="dcterms:W3CDTF">2014-11-04T13:27:38Z</dcterms:created>
  <dcterms:modified xsi:type="dcterms:W3CDTF">2024-04-09T17:59:15Z</dcterms:modified>
</cp:coreProperties>
</file>